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8" r:id="rId3"/>
    <p:sldId id="269" r:id="rId4"/>
    <p:sldId id="278" r:id="rId5"/>
    <p:sldId id="280" r:id="rId6"/>
    <p:sldId id="281" r:id="rId7"/>
    <p:sldId id="282" r:id="rId8"/>
    <p:sldId id="290" r:id="rId9"/>
    <p:sldId id="288" r:id="rId10"/>
    <p:sldId id="289" r:id="rId11"/>
    <p:sldId id="287" r:id="rId12"/>
    <p:sldId id="285" r:id="rId13"/>
    <p:sldId id="286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9966"/>
    <a:srgbClr val="00CC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DDAFBD85-8A56-4C9D-8AE4-73F81816A9C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09050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6736FD-FA3E-4EA9-80A4-133269F488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702FB9-16C8-407C-8C94-6F1E97D4956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44F002-4362-47EC-86AD-8E073ACA56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62697D-7913-405F-BB18-61325D0D5FC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2804F8-38F4-42BD-9704-2FE5484FED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EDA53D-EFE2-41DF-BFF4-E08991C67DD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95F45A-407D-4142-9BB2-DB68D8F5C0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1DF85D-8E7B-40BE-94D6-B246F7DAE06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543BD6-2A07-4FD2-9CD5-A243CD85CA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A60E10-2AF6-4819-8A13-1CC28B982F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5CFA62-A172-4213-9524-A31CCE6AD8E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A48AC-489E-4D52-AD43-386F55AA361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fld id="{483ED6C0-E095-4E1C-A446-9E3E5F40837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b="1" dirty="0" smtClean="0">
                <a:solidFill>
                  <a:srgbClr val="FF0000"/>
                </a:solidFill>
                <a:latin typeface="Bernard MT Condensed" pitchFamily="18" charset="0"/>
              </a:rPr>
              <a:t>Concentrations of Solutions</a:t>
            </a:r>
            <a:r>
              <a:rPr lang="en-US" altLang="en-US" b="1" dirty="0" smtClean="0">
                <a:solidFill>
                  <a:srgbClr val="FF0000"/>
                </a:solidFill>
              </a:rPr>
              <a:t/>
            </a:r>
            <a:br>
              <a:rPr lang="en-US" altLang="en-US" b="1" dirty="0" smtClean="0">
                <a:solidFill>
                  <a:srgbClr val="FF0000"/>
                </a:solidFill>
              </a:rPr>
            </a:br>
            <a:r>
              <a:rPr lang="en-US" altLang="en-US" b="1" dirty="0" err="1" smtClean="0">
                <a:solidFill>
                  <a:schemeClr val="tx1"/>
                </a:solidFill>
              </a:rPr>
              <a:t>Molarity</a:t>
            </a:r>
            <a:r>
              <a:rPr lang="en-US" altLang="en-US" b="1" dirty="0" smtClean="0">
                <a:solidFill>
                  <a:schemeClr val="tx1"/>
                </a:solidFill>
              </a:rPr>
              <a:t> </a:t>
            </a:r>
            <a:r>
              <a:rPr lang="en-US" altLang="en-US" b="1" dirty="0" smtClean="0">
                <a:solidFill>
                  <a:srgbClr val="FF0000"/>
                </a:solidFill>
              </a:rPr>
              <a:t> </a:t>
            </a:r>
            <a:r>
              <a:rPr lang="en-US" altLang="en-US" b="1" dirty="0" smtClean="0"/>
              <a:t>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2133600"/>
            <a:ext cx="7543800" cy="3962400"/>
          </a:xfrm>
        </p:spPr>
        <p:txBody>
          <a:bodyPr/>
          <a:lstStyle/>
          <a:p>
            <a:pPr rtl="1"/>
            <a:r>
              <a:rPr lang="ar-IQ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جامعة البصرة– كلية الصيدلة </a:t>
            </a:r>
          </a:p>
          <a:p>
            <a:pPr rtl="1"/>
            <a:r>
              <a:rPr lang="ar-IQ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فرع الكيمياء الصيدلانية – المرحلة الأولى </a:t>
            </a:r>
          </a:p>
          <a:p>
            <a:pPr rtl="1"/>
            <a:r>
              <a:rPr lang="ar-IQ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الكيمياء التحليلية </a:t>
            </a:r>
          </a:p>
          <a:p>
            <a:pPr rtl="1"/>
            <a:r>
              <a:rPr lang="ar-IQ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الأستاذ االدكتور </a:t>
            </a:r>
          </a:p>
          <a:p>
            <a:pPr rtl="1"/>
            <a:r>
              <a:rPr lang="ar-IQ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حسين </a:t>
            </a:r>
            <a:r>
              <a:rPr lang="ar-IQ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ناصر السلمان</a:t>
            </a:r>
            <a:endParaRPr lang="ar-IQ" sz="40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rtl="1" eaLnBrk="1" hangingPunct="1">
              <a:lnSpc>
                <a:spcPct val="90000"/>
              </a:lnSpc>
            </a:pPr>
            <a:r>
              <a:rPr lang="en-US" altLang="en-US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2025-2024</a:t>
            </a:r>
            <a:endParaRPr lang="en-US" altLang="en-US" sz="40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Titration</a:t>
            </a:r>
            <a:endParaRPr lang="en-US" altLang="en-US" sz="3200" smtClean="0"/>
          </a:p>
        </p:txBody>
      </p:sp>
      <p:pic>
        <p:nvPicPr>
          <p:cNvPr id="28675" name="Picture 3" descr="04_21"/>
          <p:cNvPicPr>
            <a:picLocks noChangeAspect="1" noChangeArrowheads="1"/>
          </p:cNvPicPr>
          <p:nvPr/>
        </p:nvPicPr>
        <p:blipFill>
          <a:blip r:embed="rId2"/>
          <a:srcRect b="10580"/>
          <a:stretch>
            <a:fillRect/>
          </a:stretch>
        </p:blipFill>
        <p:spPr bwMode="auto">
          <a:xfrm>
            <a:off x="0" y="1506538"/>
            <a:ext cx="9144000" cy="5351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Practice</a:t>
            </a:r>
            <a:endParaRPr lang="en-US" altLang="en-US" sz="3200" smtClean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77200" cy="4114800"/>
          </a:xfrm>
        </p:spPr>
        <p:txBody>
          <a:bodyPr/>
          <a:lstStyle/>
          <a:p>
            <a:pPr marL="0" indent="0" eaLnBrk="1" hangingPunct="1">
              <a:spcBef>
                <a:spcPts val="0"/>
              </a:spcBef>
              <a:buFontTx/>
              <a:buNone/>
              <a:tabLst>
                <a:tab pos="1314450" algn="l"/>
              </a:tabLst>
            </a:pPr>
            <a:r>
              <a:rPr lang="en-US" altLang="en-US" sz="2800" dirty="0" smtClean="0">
                <a:solidFill>
                  <a:srgbClr val="FF0000"/>
                </a:solidFill>
              </a:rPr>
              <a:t>Q.4 </a:t>
            </a:r>
            <a:r>
              <a:rPr lang="en-US" altLang="en-US" sz="2800" dirty="0" smtClean="0"/>
              <a:t>If 35.50 </a:t>
            </a:r>
            <a:r>
              <a:rPr lang="en-US" altLang="en-US" sz="2800" dirty="0" err="1" smtClean="0"/>
              <a:t>mL</a:t>
            </a:r>
            <a:r>
              <a:rPr lang="en-US" altLang="en-US" sz="2800" dirty="0" smtClean="0"/>
              <a:t> of 2.5 M </a:t>
            </a:r>
            <a:r>
              <a:rPr lang="en-US" altLang="en-US" sz="2800" dirty="0" err="1" smtClean="0"/>
              <a:t>NaOH</a:t>
            </a:r>
            <a:r>
              <a:rPr lang="en-US" altLang="en-US" sz="2800" dirty="0" smtClean="0"/>
              <a:t> are needed to </a:t>
            </a:r>
          </a:p>
          <a:p>
            <a:pPr marL="0" indent="0" eaLnBrk="1" hangingPunct="1">
              <a:spcBef>
                <a:spcPts val="0"/>
              </a:spcBef>
              <a:buFontTx/>
              <a:buNone/>
              <a:tabLst>
                <a:tab pos="1314450" algn="l"/>
              </a:tabLst>
            </a:pPr>
            <a:r>
              <a:rPr lang="en-US" altLang="en-US" sz="2800" dirty="0" smtClean="0"/>
              <a:t>        neutralize 50.0 </a:t>
            </a:r>
            <a:r>
              <a:rPr lang="en-US" altLang="en-US" sz="2800" dirty="0" err="1" smtClean="0"/>
              <a:t>mL</a:t>
            </a:r>
            <a:r>
              <a:rPr lang="en-US" altLang="en-US" sz="2800" dirty="0" smtClean="0"/>
              <a:t> of an H</a:t>
            </a:r>
            <a:r>
              <a:rPr lang="en-US" altLang="en-US" sz="2800" baseline="-25000" dirty="0" smtClean="0"/>
              <a:t>3</a:t>
            </a:r>
            <a:r>
              <a:rPr lang="en-US" altLang="en-US" sz="2800" dirty="0" smtClean="0"/>
              <a:t>PO</a:t>
            </a:r>
            <a:r>
              <a:rPr lang="en-US" altLang="en-US" sz="2800" baseline="-25000" dirty="0" smtClean="0"/>
              <a:t>4</a:t>
            </a:r>
            <a:r>
              <a:rPr lang="en-US" altLang="en-US" sz="2800" dirty="0" smtClean="0"/>
              <a:t> solution,  </a:t>
            </a:r>
          </a:p>
          <a:p>
            <a:pPr marL="0" indent="0" eaLnBrk="1" hangingPunct="1">
              <a:spcBef>
                <a:spcPts val="0"/>
              </a:spcBef>
              <a:buFontTx/>
              <a:buNone/>
              <a:tabLst>
                <a:tab pos="1314450" algn="l"/>
              </a:tabLst>
            </a:pPr>
            <a:r>
              <a:rPr lang="en-US" altLang="en-US" sz="2800" dirty="0" smtClean="0"/>
              <a:t>        what is the concentration(</a:t>
            </a:r>
            <a:r>
              <a:rPr lang="en-US" altLang="en-US" sz="2800" b="1" dirty="0" err="1" smtClean="0">
                <a:solidFill>
                  <a:srgbClr val="FF0000"/>
                </a:solidFill>
              </a:rPr>
              <a:t>molarity</a:t>
            </a:r>
            <a:r>
              <a:rPr lang="en-US" altLang="en-US" sz="2800" dirty="0" smtClean="0"/>
              <a:t>) of the  </a:t>
            </a:r>
          </a:p>
          <a:p>
            <a:pPr marL="0" indent="0" eaLnBrk="1" hangingPunct="1">
              <a:spcBef>
                <a:spcPts val="0"/>
              </a:spcBef>
              <a:buFontTx/>
              <a:buNone/>
              <a:tabLst>
                <a:tab pos="1314450" algn="l"/>
              </a:tabLst>
            </a:pPr>
            <a:r>
              <a:rPr lang="en-US" altLang="en-US" sz="2800" dirty="0" smtClean="0"/>
              <a:t>         </a:t>
            </a:r>
            <a:r>
              <a:rPr lang="en-US" altLang="en-US" sz="2800" dirty="0" smtClean="0">
                <a:solidFill>
                  <a:srgbClr val="FF0000"/>
                </a:solidFill>
              </a:rPr>
              <a:t>H</a:t>
            </a:r>
            <a:r>
              <a:rPr lang="en-US" altLang="en-US" sz="2800" baseline="-25000" dirty="0" smtClean="0">
                <a:solidFill>
                  <a:srgbClr val="FF0000"/>
                </a:solidFill>
              </a:rPr>
              <a:t>3</a:t>
            </a:r>
            <a:r>
              <a:rPr lang="en-US" altLang="en-US" sz="2800" dirty="0" smtClean="0">
                <a:solidFill>
                  <a:srgbClr val="FF0000"/>
                </a:solidFill>
              </a:rPr>
              <a:t>PO</a:t>
            </a:r>
            <a:r>
              <a:rPr lang="en-US" altLang="en-US" sz="2800" baseline="-25000" dirty="0" smtClean="0">
                <a:solidFill>
                  <a:srgbClr val="FF0000"/>
                </a:solidFill>
              </a:rPr>
              <a:t>4</a:t>
            </a:r>
            <a:r>
              <a:rPr lang="en-US" altLang="en-US" sz="2800" dirty="0" smtClean="0"/>
              <a:t> solution?</a:t>
            </a:r>
          </a:p>
          <a:p>
            <a:pPr marL="0" indent="0" eaLnBrk="1" hangingPunct="1">
              <a:buFontTx/>
              <a:buNone/>
              <a:tabLst>
                <a:tab pos="1314450" algn="l"/>
              </a:tabLst>
            </a:pPr>
            <a:endParaRPr lang="en-US" altLang="en-US" dirty="0" smtClean="0"/>
          </a:p>
          <a:p>
            <a:pPr marL="0" indent="0" eaLnBrk="1" hangingPunct="1">
              <a:spcBef>
                <a:spcPts val="0"/>
              </a:spcBef>
              <a:buFontTx/>
              <a:buNone/>
              <a:tabLst>
                <a:tab pos="1314450" algn="l"/>
              </a:tabLst>
            </a:pPr>
            <a:endParaRPr lang="en-US" altLang="en-US" sz="2800" dirty="0" smtClean="0">
              <a:solidFill>
                <a:schemeClr val="tx2"/>
              </a:solidFill>
            </a:endParaRPr>
          </a:p>
          <a:p>
            <a:pPr marL="0" indent="0" eaLnBrk="1" hangingPunct="1">
              <a:spcBef>
                <a:spcPts val="0"/>
              </a:spcBef>
              <a:buFontTx/>
              <a:buNone/>
              <a:tabLst>
                <a:tab pos="1314450" algn="l"/>
              </a:tabLst>
            </a:pPr>
            <a:r>
              <a:rPr lang="en-US" altLang="en-US" sz="2800" dirty="0" smtClean="0">
                <a:solidFill>
                  <a:schemeClr val="tx2"/>
                </a:solidFill>
              </a:rPr>
              <a:t>Given:</a:t>
            </a:r>
            <a:r>
              <a:rPr lang="en-US" altLang="en-US" sz="2800" dirty="0" smtClean="0"/>
              <a:t>  35.50 </a:t>
            </a:r>
            <a:r>
              <a:rPr lang="en-US" altLang="en-US" sz="2800" dirty="0" err="1" smtClean="0"/>
              <a:t>mL</a:t>
            </a:r>
            <a:r>
              <a:rPr lang="en-US" altLang="en-US" sz="2800" dirty="0" smtClean="0"/>
              <a:t> 2.5 M </a:t>
            </a:r>
            <a:r>
              <a:rPr lang="en-US" altLang="en-US" sz="2800" dirty="0" err="1" smtClean="0"/>
              <a:t>NaOH</a:t>
            </a:r>
            <a:endParaRPr lang="en-US" altLang="en-US" sz="2800" dirty="0" smtClean="0"/>
          </a:p>
          <a:p>
            <a:pPr marL="0" indent="0" eaLnBrk="1" hangingPunct="1">
              <a:spcBef>
                <a:spcPts val="0"/>
              </a:spcBef>
              <a:buFontTx/>
              <a:buNone/>
              <a:tabLst>
                <a:tab pos="1314450" algn="l"/>
              </a:tabLst>
            </a:pPr>
            <a:r>
              <a:rPr lang="en-US" altLang="en-US" sz="2800" dirty="0" smtClean="0"/>
              <a:t>	50.0 </a:t>
            </a:r>
            <a:r>
              <a:rPr lang="en-US" altLang="en-US" sz="2800" dirty="0" err="1" smtClean="0"/>
              <a:t>mL</a:t>
            </a:r>
            <a:r>
              <a:rPr lang="en-US" altLang="en-US" sz="2800" dirty="0" smtClean="0"/>
              <a:t> of H</a:t>
            </a:r>
            <a:r>
              <a:rPr lang="en-US" altLang="en-US" sz="2800" baseline="-25000" dirty="0" smtClean="0"/>
              <a:t>3</a:t>
            </a:r>
            <a:r>
              <a:rPr lang="en-US" altLang="en-US" sz="2800" dirty="0" smtClean="0"/>
              <a:t>PO</a:t>
            </a:r>
            <a:r>
              <a:rPr lang="en-US" altLang="en-US" sz="2800" baseline="-25000" dirty="0" smtClean="0"/>
              <a:t>4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sol’n</a:t>
            </a:r>
            <a:endParaRPr lang="en-US" altLang="en-US" sz="2800" dirty="0" smtClean="0"/>
          </a:p>
          <a:p>
            <a:pPr marL="0" indent="0" eaLnBrk="1" hangingPunct="1">
              <a:spcBef>
                <a:spcPts val="0"/>
              </a:spcBef>
              <a:buFontTx/>
              <a:buNone/>
              <a:tabLst>
                <a:tab pos="1314450" algn="l"/>
              </a:tabLst>
            </a:pPr>
            <a:r>
              <a:rPr lang="en-US" altLang="en-US" sz="2800" dirty="0" smtClean="0">
                <a:solidFill>
                  <a:schemeClr val="tx2"/>
                </a:solidFill>
              </a:rPr>
              <a:t>Find:</a:t>
            </a:r>
            <a:r>
              <a:rPr lang="en-US" altLang="en-US" sz="2800" dirty="0" smtClean="0"/>
              <a:t> 	</a:t>
            </a:r>
            <a:r>
              <a:rPr lang="en-US" altLang="en-US" sz="2800" dirty="0" err="1" smtClean="0"/>
              <a:t>molarity</a:t>
            </a:r>
            <a:r>
              <a:rPr lang="en-US" altLang="en-US" sz="2800" dirty="0" smtClean="0"/>
              <a:t> (mol/L) H</a:t>
            </a:r>
            <a:r>
              <a:rPr lang="en-US" altLang="en-US" sz="2800" baseline="-25000" dirty="0" smtClean="0"/>
              <a:t>3</a:t>
            </a:r>
            <a:r>
              <a:rPr lang="en-US" altLang="en-US" sz="2800" dirty="0" smtClean="0"/>
              <a:t>PO</a:t>
            </a:r>
            <a:r>
              <a:rPr lang="en-US" altLang="en-US" sz="2800" baseline="-25000" dirty="0" smtClean="0"/>
              <a:t>4</a:t>
            </a:r>
            <a:r>
              <a:rPr lang="en-US" altLang="en-US" sz="2800" dirty="0" smtClean="0"/>
              <a:t> </a:t>
            </a:r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381000" y="3505200"/>
            <a:ext cx="8382000" cy="488950"/>
          </a:xfrm>
          <a:prstGeom prst="rect">
            <a:avLst/>
          </a:prstGeom>
          <a:solidFill>
            <a:srgbClr val="FFFF00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kumimoji="1" lang="en-US" altLang="en-US" sz="2600" b="1" dirty="0"/>
              <a:t>  3NaOH (</a:t>
            </a:r>
            <a:r>
              <a:rPr kumimoji="1" lang="en-US" altLang="en-US" sz="2600" b="1" dirty="0" err="1"/>
              <a:t>aq</a:t>
            </a:r>
            <a:r>
              <a:rPr kumimoji="1" lang="en-US" altLang="en-US" sz="2600" b="1" dirty="0"/>
              <a:t>) + H</a:t>
            </a:r>
            <a:r>
              <a:rPr kumimoji="1" lang="en-US" altLang="en-US" sz="2600" b="1" baseline="-25000" dirty="0"/>
              <a:t>3</a:t>
            </a:r>
            <a:r>
              <a:rPr kumimoji="1" lang="en-US" altLang="en-US" sz="2600" b="1" dirty="0"/>
              <a:t>PO</a:t>
            </a:r>
            <a:r>
              <a:rPr kumimoji="1" lang="en-US" altLang="en-US" sz="2600" b="1" baseline="-25000" dirty="0"/>
              <a:t>4</a:t>
            </a:r>
            <a:r>
              <a:rPr kumimoji="1" lang="en-US" altLang="en-US" sz="2600" b="1" dirty="0"/>
              <a:t> (</a:t>
            </a:r>
            <a:r>
              <a:rPr kumimoji="1" lang="en-US" altLang="en-US" sz="2600" b="1" dirty="0" err="1"/>
              <a:t>aq</a:t>
            </a:r>
            <a:r>
              <a:rPr kumimoji="1" lang="en-US" altLang="en-US" sz="2600" b="1" dirty="0"/>
              <a:t>) </a:t>
            </a:r>
            <a:r>
              <a:rPr kumimoji="1" lang="en-US" altLang="en-US" sz="2600" b="1" dirty="0">
                <a:sym typeface="Wingdings" pitchFamily="2" charset="2"/>
              </a:rPr>
              <a:t></a:t>
            </a:r>
            <a:r>
              <a:rPr kumimoji="1" lang="en-US" altLang="en-US" sz="2600" b="1" dirty="0"/>
              <a:t> Na</a:t>
            </a:r>
            <a:r>
              <a:rPr kumimoji="1" lang="en-US" altLang="en-US" sz="2600" b="1" baseline="-25000" dirty="0"/>
              <a:t>3</a:t>
            </a:r>
            <a:r>
              <a:rPr kumimoji="1" lang="en-US" altLang="en-US" sz="2600" b="1" dirty="0"/>
              <a:t>PO</a:t>
            </a:r>
            <a:r>
              <a:rPr kumimoji="1" lang="en-US" altLang="en-US" sz="2600" b="1" baseline="-25000" dirty="0"/>
              <a:t>4</a:t>
            </a:r>
            <a:r>
              <a:rPr kumimoji="1" lang="en-US" altLang="en-US" sz="2600" b="1" dirty="0"/>
              <a:t> (</a:t>
            </a:r>
            <a:r>
              <a:rPr kumimoji="1" lang="en-US" altLang="en-US" sz="2600" b="1" dirty="0" err="1"/>
              <a:t>aq</a:t>
            </a:r>
            <a:r>
              <a:rPr kumimoji="1" lang="en-US" altLang="en-US" sz="2600" b="1" dirty="0"/>
              <a:t>) + 3H</a:t>
            </a:r>
            <a:r>
              <a:rPr kumimoji="1" lang="en-US" altLang="en-US" sz="2600" b="1" baseline="-25000" dirty="0"/>
              <a:t>2</a:t>
            </a:r>
            <a:r>
              <a:rPr kumimoji="1" lang="en-US" altLang="en-US" sz="2600" b="1" dirty="0"/>
              <a:t>O(l)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/>
      <p:bldP spid="4096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800" dirty="0" smtClean="0">
                <a:solidFill>
                  <a:srgbClr val="FF0000"/>
                </a:solidFill>
              </a:rPr>
              <a:t>Mol H</a:t>
            </a:r>
            <a:r>
              <a:rPr lang="en-US" altLang="en-US" sz="2800" baseline="-25000" dirty="0" smtClean="0">
                <a:solidFill>
                  <a:srgbClr val="FF0000"/>
                </a:solidFill>
              </a:rPr>
              <a:t>3</a:t>
            </a:r>
            <a:r>
              <a:rPr lang="en-US" altLang="en-US" sz="2800" dirty="0" smtClean="0">
                <a:solidFill>
                  <a:srgbClr val="FF0000"/>
                </a:solidFill>
              </a:rPr>
              <a:t>PO</a:t>
            </a:r>
            <a:r>
              <a:rPr lang="en-US" altLang="en-US" sz="2800" baseline="-25000" dirty="0" smtClean="0">
                <a:solidFill>
                  <a:srgbClr val="FF0000"/>
                </a:solidFill>
              </a:rPr>
              <a:t>4   </a:t>
            </a:r>
            <a:r>
              <a:rPr lang="en-US" altLang="en-US" sz="2800" dirty="0" smtClean="0"/>
              <a:t>=  35.5 </a:t>
            </a:r>
            <a:r>
              <a:rPr lang="en-US" altLang="en-US" sz="2800" dirty="0" err="1" smtClean="0"/>
              <a:t>mL</a:t>
            </a:r>
            <a:r>
              <a:rPr lang="en-US" altLang="en-US" sz="2800" dirty="0" smtClean="0"/>
              <a:t>   x    </a:t>
            </a:r>
            <a:r>
              <a:rPr lang="en-US" altLang="en-US" sz="2800" u="sng" dirty="0" smtClean="0"/>
              <a:t>1 L</a:t>
            </a:r>
          </a:p>
          <a:p>
            <a:pPr eaLnBrk="1" hangingPunct="1">
              <a:buFontTx/>
              <a:buNone/>
            </a:pPr>
            <a:r>
              <a:rPr lang="en-US" altLang="en-US" sz="2800" dirty="0" smtClean="0"/>
              <a:t>						1000 </a:t>
            </a:r>
            <a:r>
              <a:rPr lang="en-US" altLang="en-US" sz="2800" dirty="0" err="1" smtClean="0"/>
              <a:t>mL</a:t>
            </a:r>
            <a:endParaRPr lang="en-US" altLang="en-US" sz="2800" dirty="0" smtClean="0"/>
          </a:p>
          <a:p>
            <a:pPr eaLnBrk="1" hangingPunct="1">
              <a:buFontTx/>
              <a:buNone/>
            </a:pPr>
            <a:r>
              <a:rPr lang="en-US" altLang="en-US" sz="2800" dirty="0" smtClean="0"/>
              <a:t>			</a:t>
            </a:r>
          </a:p>
          <a:p>
            <a:pPr eaLnBrk="1" hangingPunct="1">
              <a:buFontTx/>
              <a:buNone/>
            </a:pPr>
            <a:r>
              <a:rPr lang="en-US" altLang="en-US" sz="2800" dirty="0" smtClean="0"/>
              <a:t>			x </a:t>
            </a:r>
            <a:r>
              <a:rPr lang="en-US" altLang="en-US" sz="2800" u="sng" dirty="0" smtClean="0"/>
              <a:t>2.50 mol </a:t>
            </a:r>
            <a:r>
              <a:rPr lang="en-US" altLang="en-US" sz="2800" u="sng" dirty="0" err="1" smtClean="0"/>
              <a:t>NaOH</a:t>
            </a:r>
            <a:r>
              <a:rPr lang="en-US" altLang="en-US" sz="2800" dirty="0" smtClean="0"/>
              <a:t>  x  </a:t>
            </a:r>
            <a:r>
              <a:rPr lang="en-US" altLang="en-US" sz="2800" u="sng" dirty="0" smtClean="0"/>
              <a:t>1 mol H</a:t>
            </a:r>
            <a:r>
              <a:rPr lang="en-US" altLang="en-US" sz="2800" u="sng" baseline="-25000" dirty="0" smtClean="0"/>
              <a:t>3</a:t>
            </a:r>
            <a:r>
              <a:rPr lang="en-US" altLang="en-US" sz="2800" u="sng" dirty="0" smtClean="0"/>
              <a:t>PO</a:t>
            </a:r>
            <a:r>
              <a:rPr lang="en-US" altLang="en-US" sz="2800" u="sng" baseline="-25000" dirty="0" smtClean="0"/>
              <a:t>4</a:t>
            </a:r>
            <a:endParaRPr lang="en-US" altLang="en-US" sz="2800" baseline="-25000" dirty="0" smtClean="0"/>
          </a:p>
          <a:p>
            <a:pPr eaLnBrk="1" hangingPunct="1">
              <a:buFontTx/>
              <a:buNone/>
            </a:pPr>
            <a:r>
              <a:rPr lang="en-US" altLang="en-US" sz="2800" dirty="0" smtClean="0"/>
              <a:t>					1 L	       3 mol </a:t>
            </a:r>
            <a:r>
              <a:rPr lang="en-US" altLang="en-US" sz="2800" dirty="0" err="1" smtClean="0"/>
              <a:t>NaOH</a:t>
            </a:r>
            <a:endParaRPr lang="en-US" altLang="en-US" sz="2800" dirty="0" smtClean="0"/>
          </a:p>
          <a:p>
            <a:pPr eaLnBrk="1" hangingPunct="1">
              <a:buFontTx/>
              <a:buNone/>
            </a:pPr>
            <a:endParaRPr lang="en-US" altLang="en-US" sz="2800" dirty="0" smtClean="0"/>
          </a:p>
          <a:p>
            <a:pPr eaLnBrk="1" hangingPunct="1">
              <a:buFontTx/>
              <a:buNone/>
            </a:pPr>
            <a:r>
              <a:rPr lang="en-US" altLang="en-US" sz="2800" dirty="0" smtClean="0"/>
              <a:t>		=	0.0296 mol H</a:t>
            </a:r>
            <a:r>
              <a:rPr lang="en-US" altLang="en-US" sz="2800" baseline="-25000" dirty="0" smtClean="0"/>
              <a:t>3</a:t>
            </a:r>
            <a:r>
              <a:rPr lang="en-US" altLang="en-US" sz="2800" dirty="0" smtClean="0"/>
              <a:t>PO</a:t>
            </a:r>
            <a:r>
              <a:rPr lang="en-US" altLang="en-US" sz="2800" baseline="-25000" dirty="0" smtClean="0"/>
              <a:t>4</a:t>
            </a:r>
            <a:endParaRPr lang="en-US" altLang="en-US" sz="2800" dirty="0" smtClean="0"/>
          </a:p>
          <a:p>
            <a:pPr eaLnBrk="1" hangingPunct="1">
              <a:buFontTx/>
              <a:buNone/>
            </a:pPr>
            <a:endParaRPr lang="en-US" altLang="en-US" sz="2800" dirty="0" smtClean="0"/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1295400" y="5257800"/>
            <a:ext cx="5562600" cy="946150"/>
          </a:xfrm>
          <a:prstGeom prst="rect">
            <a:avLst/>
          </a:prstGeom>
          <a:solidFill>
            <a:srgbClr val="FFFF00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2800" b="1">
                <a:solidFill>
                  <a:schemeClr val="bg2"/>
                </a:solidFill>
              </a:rPr>
              <a:t>We’re not done….we need molarity.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/>
      <p:bldP spid="38916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Molarity of H</a:t>
            </a:r>
            <a:r>
              <a:rPr lang="en-US" altLang="en-US" baseline="-25000" smtClean="0"/>
              <a:t>3</a:t>
            </a:r>
            <a:r>
              <a:rPr lang="en-US" altLang="en-US" smtClean="0"/>
              <a:t>PO</a:t>
            </a:r>
            <a:r>
              <a:rPr lang="en-US" altLang="en-US" baseline="-25000" smtClean="0"/>
              <a:t>4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tabLst>
                <a:tab pos="1485900" algn="l"/>
                <a:tab pos="1885950" algn="l"/>
                <a:tab pos="5372100" algn="l"/>
              </a:tabLst>
            </a:pPr>
            <a:r>
              <a:rPr lang="en-US" altLang="en-US" sz="2800" dirty="0" err="1" smtClean="0"/>
              <a:t>Molarity</a:t>
            </a:r>
            <a:r>
              <a:rPr lang="en-US" altLang="en-US" sz="2800" dirty="0" smtClean="0"/>
              <a:t> =  </a:t>
            </a:r>
            <a:r>
              <a:rPr lang="en-US" altLang="en-US" sz="2800" u="sng" dirty="0" smtClean="0"/>
              <a:t>moles</a:t>
            </a:r>
          </a:p>
          <a:p>
            <a:pPr eaLnBrk="1" hangingPunct="1">
              <a:buFontTx/>
              <a:buNone/>
              <a:tabLst>
                <a:tab pos="1485900" algn="l"/>
                <a:tab pos="1885950" algn="l"/>
                <a:tab pos="5372100" algn="l"/>
              </a:tabLst>
            </a:pPr>
            <a:r>
              <a:rPr lang="en-US" altLang="en-US" sz="2800" dirty="0" smtClean="0"/>
              <a:t>		       L</a:t>
            </a:r>
          </a:p>
          <a:p>
            <a:pPr eaLnBrk="1" hangingPunct="1">
              <a:buFontTx/>
              <a:buNone/>
              <a:tabLst>
                <a:tab pos="1485900" algn="l"/>
                <a:tab pos="1885950" algn="l"/>
                <a:tab pos="5372100" algn="l"/>
              </a:tabLst>
            </a:pPr>
            <a:endParaRPr lang="en-US" altLang="en-US" sz="2800" dirty="0" smtClean="0"/>
          </a:p>
          <a:p>
            <a:pPr eaLnBrk="1" hangingPunct="1">
              <a:buFontTx/>
              <a:buNone/>
              <a:tabLst>
                <a:tab pos="1485900" algn="l"/>
                <a:tab pos="1885950" algn="l"/>
                <a:tab pos="5372100" algn="l"/>
              </a:tabLst>
            </a:pPr>
            <a:r>
              <a:rPr lang="en-US" altLang="en-US" sz="2800" dirty="0" smtClean="0"/>
              <a:t>		=	</a:t>
            </a:r>
            <a:r>
              <a:rPr lang="en-US" altLang="en-US" sz="2800" u="sng" dirty="0" smtClean="0"/>
              <a:t>0.0296 mol H</a:t>
            </a:r>
            <a:r>
              <a:rPr lang="en-US" altLang="en-US" sz="2800" u="sng" baseline="-25000" dirty="0" smtClean="0"/>
              <a:t>3</a:t>
            </a:r>
            <a:r>
              <a:rPr lang="en-US" altLang="en-US" sz="2800" u="sng" dirty="0" smtClean="0"/>
              <a:t>PO</a:t>
            </a:r>
            <a:r>
              <a:rPr lang="en-US" altLang="en-US" sz="2800" u="sng" baseline="-25000" dirty="0" smtClean="0"/>
              <a:t>4</a:t>
            </a:r>
            <a:r>
              <a:rPr lang="en-US" altLang="en-US" sz="2800" dirty="0" smtClean="0"/>
              <a:t>  x </a:t>
            </a:r>
            <a:r>
              <a:rPr lang="en-US" altLang="en-US" sz="2800" u="sng" dirty="0" smtClean="0"/>
              <a:t>1000 </a:t>
            </a:r>
            <a:r>
              <a:rPr lang="en-US" altLang="en-US" sz="2800" u="sng" dirty="0" err="1" smtClean="0"/>
              <a:t>mL</a:t>
            </a:r>
            <a:endParaRPr lang="en-US" altLang="en-US" sz="2800" dirty="0" smtClean="0"/>
          </a:p>
          <a:p>
            <a:pPr eaLnBrk="1" hangingPunct="1">
              <a:buFontTx/>
              <a:buNone/>
              <a:tabLst>
                <a:tab pos="1485900" algn="l"/>
                <a:tab pos="1885950" algn="l"/>
                <a:tab pos="5372100" algn="l"/>
              </a:tabLst>
            </a:pPr>
            <a:r>
              <a:rPr lang="en-US" altLang="en-US" sz="2800" dirty="0" smtClean="0"/>
              <a:t>		           </a:t>
            </a:r>
            <a:r>
              <a:rPr lang="en-US" altLang="en-US" sz="2800" dirty="0" smtClean="0">
                <a:solidFill>
                  <a:srgbClr val="FF0000"/>
                </a:solidFill>
              </a:rPr>
              <a:t>50.0 </a:t>
            </a:r>
            <a:r>
              <a:rPr lang="en-US" altLang="en-US" sz="2800" dirty="0" err="1" smtClean="0">
                <a:solidFill>
                  <a:srgbClr val="FF0000"/>
                </a:solidFill>
              </a:rPr>
              <a:t>mL</a:t>
            </a:r>
            <a:r>
              <a:rPr lang="en-US" altLang="en-US" sz="2800" dirty="0" smtClean="0"/>
              <a:t>	    L</a:t>
            </a:r>
          </a:p>
          <a:p>
            <a:pPr eaLnBrk="1" hangingPunct="1">
              <a:buFontTx/>
              <a:buNone/>
              <a:tabLst>
                <a:tab pos="1485900" algn="l"/>
                <a:tab pos="1885950" algn="l"/>
                <a:tab pos="5372100" algn="l"/>
              </a:tabLst>
            </a:pPr>
            <a:endParaRPr lang="en-US" altLang="en-US" sz="2800" dirty="0" smtClean="0"/>
          </a:p>
          <a:p>
            <a:pPr eaLnBrk="1" hangingPunct="1">
              <a:buFontTx/>
              <a:buNone/>
              <a:tabLst>
                <a:tab pos="1485900" algn="l"/>
                <a:tab pos="1885950" algn="l"/>
                <a:tab pos="5372100" algn="l"/>
              </a:tabLst>
            </a:pPr>
            <a:r>
              <a:rPr lang="en-US" altLang="en-US" sz="2800" dirty="0" smtClean="0"/>
              <a:t>		=	0.592 M H</a:t>
            </a:r>
            <a:r>
              <a:rPr lang="en-US" altLang="en-US" sz="2800" baseline="-25000" dirty="0" smtClean="0"/>
              <a:t>3</a:t>
            </a:r>
            <a:r>
              <a:rPr lang="en-US" altLang="en-US" sz="2800" dirty="0" smtClean="0"/>
              <a:t>PO</a:t>
            </a:r>
            <a:r>
              <a:rPr lang="en-US" altLang="en-US" sz="2800" baseline="-25000" dirty="0" smtClean="0"/>
              <a:t>4</a:t>
            </a:r>
            <a:endParaRPr lang="en-US" alt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More Practice</a:t>
            </a:r>
            <a:endParaRPr lang="en-US" altLang="en-US" sz="3200" b="1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7772400" cy="2362200"/>
          </a:xfrm>
        </p:spPr>
        <p:txBody>
          <a:bodyPr/>
          <a:lstStyle/>
          <a:p>
            <a:pPr marL="0" indent="0" eaLnBrk="1" hangingPunct="1">
              <a:buFontTx/>
              <a:buNone/>
              <a:tabLst>
                <a:tab pos="1257300" algn="l"/>
              </a:tabLst>
            </a:pPr>
            <a:r>
              <a:rPr lang="en-US" altLang="en-US" sz="2800" dirty="0" smtClean="0">
                <a:solidFill>
                  <a:srgbClr val="FF0000"/>
                </a:solidFill>
              </a:rPr>
              <a:t>Q.1</a:t>
            </a:r>
            <a:r>
              <a:rPr lang="en-US" altLang="en-US" sz="2800" dirty="0" smtClean="0"/>
              <a:t> How many grams of CuSO</a:t>
            </a:r>
            <a:r>
              <a:rPr lang="en-US" altLang="en-US" sz="2800" baseline="-25000" dirty="0" smtClean="0"/>
              <a:t>4</a:t>
            </a:r>
            <a:r>
              <a:rPr lang="en-US" altLang="en-US" sz="2800" dirty="0" smtClean="0"/>
              <a:t> are needed to </a:t>
            </a:r>
          </a:p>
          <a:p>
            <a:pPr marL="0" indent="0" eaLnBrk="1" hangingPunct="1">
              <a:buFontTx/>
              <a:buNone/>
              <a:tabLst>
                <a:tab pos="1257300" algn="l"/>
              </a:tabLst>
            </a:pPr>
            <a:r>
              <a:rPr lang="en-US" altLang="en-US" sz="2800" dirty="0" smtClean="0"/>
              <a:t>       prepare 250.0 </a:t>
            </a:r>
            <a:r>
              <a:rPr lang="en-US" altLang="en-US" sz="2800" dirty="0" err="1" smtClean="0"/>
              <a:t>mL</a:t>
            </a:r>
            <a:r>
              <a:rPr lang="en-US" altLang="en-US" sz="2800" dirty="0" smtClean="0"/>
              <a:t> of 1.00 M CuSO</a:t>
            </a:r>
            <a:r>
              <a:rPr lang="en-US" altLang="en-US" sz="2800" baseline="-25000" dirty="0" smtClean="0"/>
              <a:t>4</a:t>
            </a:r>
            <a:r>
              <a:rPr lang="en-US" altLang="en-US" sz="2800" dirty="0" smtClean="0"/>
              <a:t>?</a:t>
            </a:r>
            <a:endParaRPr lang="en-US" altLang="en-US" sz="2800" dirty="0" smtClean="0">
              <a:solidFill>
                <a:srgbClr val="FFFF00"/>
              </a:solidFill>
            </a:endParaRPr>
          </a:p>
          <a:p>
            <a:pPr marL="0" indent="0" eaLnBrk="1" hangingPunct="1">
              <a:buFontTx/>
              <a:buNone/>
              <a:tabLst>
                <a:tab pos="1257300" algn="l"/>
              </a:tabLst>
            </a:pPr>
            <a:r>
              <a:rPr lang="en-US" altLang="en-US" sz="2800" dirty="0" smtClean="0">
                <a:solidFill>
                  <a:srgbClr val="00CC00"/>
                </a:solidFill>
              </a:rPr>
              <a:t>Given:</a:t>
            </a:r>
            <a:r>
              <a:rPr lang="en-US" altLang="en-US" sz="2800" dirty="0" smtClean="0"/>
              <a:t>  250.0 </a:t>
            </a:r>
            <a:r>
              <a:rPr lang="en-US" altLang="en-US" sz="2800" dirty="0" err="1" smtClean="0"/>
              <a:t>mL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soln</a:t>
            </a:r>
            <a:r>
              <a:rPr lang="en-US" altLang="en-US" sz="2800" dirty="0" smtClean="0"/>
              <a:t> </a:t>
            </a:r>
          </a:p>
          <a:p>
            <a:pPr marL="0" indent="0" eaLnBrk="1" hangingPunct="1">
              <a:buFontTx/>
              <a:buNone/>
              <a:tabLst>
                <a:tab pos="1257300" algn="l"/>
              </a:tabLst>
            </a:pPr>
            <a:r>
              <a:rPr lang="en-US" altLang="en-US" sz="2800" dirty="0" smtClean="0"/>
              <a:t>	1.00 M CuSO</a:t>
            </a:r>
            <a:r>
              <a:rPr lang="en-US" altLang="en-US" sz="2800" baseline="-25000" dirty="0" smtClean="0"/>
              <a:t>4</a:t>
            </a:r>
            <a:endParaRPr lang="en-US" altLang="en-US" sz="2800" dirty="0" smtClean="0"/>
          </a:p>
          <a:p>
            <a:pPr marL="0" indent="0" eaLnBrk="1" hangingPunct="1">
              <a:buFontTx/>
              <a:buNone/>
              <a:tabLst>
                <a:tab pos="1257300" algn="l"/>
              </a:tabLst>
            </a:pPr>
            <a:r>
              <a:rPr lang="en-US" altLang="en-US" sz="2800" dirty="0" smtClean="0">
                <a:solidFill>
                  <a:srgbClr val="FF0000"/>
                </a:solidFill>
              </a:rPr>
              <a:t>Find:</a:t>
            </a:r>
            <a:r>
              <a:rPr lang="en-US" altLang="en-US" sz="2800" dirty="0" smtClean="0"/>
              <a:t>	g CuSO</a:t>
            </a:r>
            <a:r>
              <a:rPr lang="en-US" altLang="en-US" sz="2800" baseline="-25000" dirty="0" smtClean="0"/>
              <a:t>4</a:t>
            </a:r>
          </a:p>
          <a:p>
            <a:pPr marL="0" indent="0" eaLnBrk="1" hangingPunct="1">
              <a:buFontTx/>
              <a:buNone/>
              <a:tabLst>
                <a:tab pos="1257300" algn="l"/>
              </a:tabLst>
            </a:pPr>
            <a:r>
              <a:rPr lang="en-US" altLang="en-US" sz="2800" dirty="0" smtClean="0">
                <a:solidFill>
                  <a:schemeClr val="accent2"/>
                </a:solidFill>
              </a:rPr>
              <a:t>Use:</a:t>
            </a:r>
            <a:r>
              <a:rPr lang="en-US" altLang="en-US" sz="2800" dirty="0" smtClean="0"/>
              <a:t> </a:t>
            </a:r>
            <a:r>
              <a:rPr lang="en-US" altLang="en-US" sz="2800" b="1" dirty="0" smtClean="0"/>
              <a:t>mol CuSO4 = </a:t>
            </a:r>
            <a:r>
              <a:rPr lang="en-US" altLang="en-US" sz="2800" b="1" dirty="0" err="1" smtClean="0"/>
              <a:t>molarity</a:t>
            </a:r>
            <a:r>
              <a:rPr lang="en-US" altLang="en-US" sz="2800" b="1" dirty="0" smtClean="0"/>
              <a:t> x volume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533400" y="4267200"/>
            <a:ext cx="6096000" cy="5191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altLang="en-US" sz="2800" b="1"/>
              <a:t>Molarity = mol / 1L</a:t>
            </a: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609600" y="4876800"/>
            <a:ext cx="2665413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800" b="1"/>
              <a:t>Vol = 250.0 mL</a:t>
            </a:r>
          </a:p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  <p:bldP spid="18438" grpId="0" build="allAtOnce" autoUpdateAnimBg="0"/>
      <p:bldP spid="1843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Concentration of Solutions </a:t>
            </a:r>
            <a:r>
              <a:rPr lang="en-US" altLang="en-US" sz="3200" smtClean="0"/>
              <a:t>Interconverting Molarity, Moles, and Volume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8458200" cy="4114800"/>
          </a:xfrm>
        </p:spPr>
        <p:txBody>
          <a:bodyPr/>
          <a:lstStyle/>
          <a:p>
            <a:pPr eaLnBrk="1" hangingPunct="1">
              <a:buFontTx/>
              <a:buNone/>
              <a:tabLst>
                <a:tab pos="1543050" algn="l"/>
                <a:tab pos="1943100" algn="l"/>
                <a:tab pos="2400300" algn="l"/>
                <a:tab pos="3486150" algn="l"/>
                <a:tab pos="4857750" algn="l"/>
                <a:tab pos="5257800" algn="l"/>
                <a:tab pos="6572250" algn="l"/>
                <a:tab pos="6858000" algn="l"/>
              </a:tabLst>
            </a:pPr>
            <a:r>
              <a:rPr lang="en-US" altLang="en-US" dirty="0" smtClean="0"/>
              <a:t>g CuSO</a:t>
            </a:r>
            <a:r>
              <a:rPr lang="en-US" altLang="en-US" baseline="-25000" dirty="0" smtClean="0"/>
              <a:t>4</a:t>
            </a:r>
            <a:r>
              <a:rPr lang="en-US" altLang="en-US" dirty="0" smtClean="0"/>
              <a:t> =  250.0 </a:t>
            </a:r>
            <a:r>
              <a:rPr lang="en-US" altLang="en-US" dirty="0" err="1" smtClean="0"/>
              <a:t>mL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soln</a:t>
            </a:r>
            <a:r>
              <a:rPr lang="en-US" altLang="en-US" dirty="0" smtClean="0"/>
              <a:t> x   </a:t>
            </a:r>
            <a:r>
              <a:rPr lang="en-US" altLang="en-US" u="sng" dirty="0" smtClean="0"/>
              <a:t>1 L </a:t>
            </a:r>
            <a:r>
              <a:rPr lang="en-US" altLang="en-US" dirty="0" smtClean="0"/>
              <a:t>  x	</a:t>
            </a:r>
            <a:r>
              <a:rPr lang="en-US" altLang="en-US" u="sng" dirty="0" smtClean="0"/>
              <a:t>1.00 mol</a:t>
            </a:r>
            <a:r>
              <a:rPr lang="en-US" altLang="en-US" dirty="0" smtClean="0"/>
              <a:t> </a:t>
            </a:r>
            <a:endParaRPr lang="en-US" altLang="en-US" u="sng" dirty="0" smtClean="0"/>
          </a:p>
          <a:p>
            <a:pPr eaLnBrk="1" hangingPunct="1">
              <a:buFontTx/>
              <a:buNone/>
              <a:tabLst>
                <a:tab pos="1543050" algn="l"/>
                <a:tab pos="1943100" algn="l"/>
                <a:tab pos="2400300" algn="l"/>
                <a:tab pos="3486150" algn="l"/>
                <a:tab pos="4857750" algn="l"/>
                <a:tab pos="5257800" algn="l"/>
                <a:tab pos="6572250" algn="l"/>
                <a:tab pos="6858000" algn="l"/>
              </a:tabLst>
            </a:pPr>
            <a:r>
              <a:rPr lang="en-US" altLang="en-US" dirty="0" smtClean="0"/>
              <a:t>						1000 </a:t>
            </a:r>
            <a:r>
              <a:rPr lang="en-US" altLang="en-US" dirty="0" err="1" smtClean="0"/>
              <a:t>mL</a:t>
            </a:r>
            <a:r>
              <a:rPr lang="en-US" altLang="en-US" dirty="0" smtClean="0"/>
              <a:t> 	1 L </a:t>
            </a:r>
            <a:r>
              <a:rPr lang="en-US" altLang="en-US" dirty="0" err="1" smtClean="0"/>
              <a:t>soln</a:t>
            </a:r>
            <a:r>
              <a:rPr lang="en-US" altLang="en-US" dirty="0" smtClean="0"/>
              <a:t>	</a:t>
            </a:r>
          </a:p>
          <a:p>
            <a:pPr eaLnBrk="1" hangingPunct="1">
              <a:buFontTx/>
              <a:buNone/>
              <a:tabLst>
                <a:tab pos="1543050" algn="l"/>
                <a:tab pos="1943100" algn="l"/>
                <a:tab pos="2400300" algn="l"/>
                <a:tab pos="3486150" algn="l"/>
                <a:tab pos="4857750" algn="l"/>
                <a:tab pos="5257800" algn="l"/>
                <a:tab pos="6572250" algn="l"/>
                <a:tab pos="6858000" algn="l"/>
              </a:tabLst>
            </a:pPr>
            <a:endParaRPr lang="en-US" altLang="en-US" dirty="0" smtClean="0"/>
          </a:p>
          <a:p>
            <a:pPr eaLnBrk="1" hangingPunct="1">
              <a:buFontTx/>
              <a:buNone/>
              <a:tabLst>
                <a:tab pos="1543050" algn="l"/>
                <a:tab pos="1943100" algn="l"/>
                <a:tab pos="2400300" algn="l"/>
                <a:tab pos="3486150" algn="l"/>
                <a:tab pos="4857750" algn="l"/>
                <a:tab pos="5257800" algn="l"/>
                <a:tab pos="6572250" algn="l"/>
                <a:tab pos="6858000" algn="l"/>
              </a:tabLst>
            </a:pPr>
            <a:r>
              <a:rPr lang="en-US" altLang="en-US" dirty="0" smtClean="0"/>
              <a:t>				x   </a:t>
            </a:r>
            <a:r>
              <a:rPr lang="en-US" altLang="en-US" u="sng" dirty="0" smtClean="0"/>
              <a:t>159.6 g CuSO</a:t>
            </a:r>
            <a:r>
              <a:rPr lang="en-US" altLang="en-US" u="sng" baseline="-25000" dirty="0" smtClean="0"/>
              <a:t>4</a:t>
            </a:r>
          </a:p>
          <a:p>
            <a:pPr eaLnBrk="1" hangingPunct="1">
              <a:buFontTx/>
              <a:buNone/>
              <a:tabLst>
                <a:tab pos="1543050" algn="l"/>
                <a:tab pos="1943100" algn="l"/>
                <a:tab pos="2400300" algn="l"/>
                <a:tab pos="3486150" algn="l"/>
                <a:tab pos="4857750" algn="l"/>
                <a:tab pos="5257800" algn="l"/>
                <a:tab pos="6572250" algn="l"/>
                <a:tab pos="6858000" algn="l"/>
              </a:tabLst>
            </a:pPr>
            <a:r>
              <a:rPr lang="en-US" altLang="en-US" baseline="-25000" dirty="0" smtClean="0"/>
              <a:t>					</a:t>
            </a:r>
            <a:r>
              <a:rPr lang="en-US" altLang="en-US" dirty="0" smtClean="0"/>
              <a:t>1 mol </a:t>
            </a:r>
          </a:p>
          <a:p>
            <a:pPr eaLnBrk="1" hangingPunct="1">
              <a:buFontTx/>
              <a:buNone/>
              <a:tabLst>
                <a:tab pos="1543050" algn="l"/>
                <a:tab pos="1943100" algn="l"/>
                <a:tab pos="2400300" algn="l"/>
                <a:tab pos="3486150" algn="l"/>
                <a:tab pos="4857750" algn="l"/>
                <a:tab pos="5257800" algn="l"/>
                <a:tab pos="6572250" algn="l"/>
                <a:tab pos="6858000" algn="l"/>
              </a:tabLst>
            </a:pPr>
            <a:endParaRPr lang="en-US" altLang="en-US" dirty="0" smtClean="0"/>
          </a:p>
          <a:p>
            <a:pPr eaLnBrk="1" hangingPunct="1">
              <a:buFontTx/>
              <a:buNone/>
              <a:tabLst>
                <a:tab pos="1543050" algn="l"/>
                <a:tab pos="1943100" algn="l"/>
                <a:tab pos="2400300" algn="l"/>
                <a:tab pos="3486150" algn="l"/>
                <a:tab pos="4857750" algn="l"/>
                <a:tab pos="5257800" algn="l"/>
                <a:tab pos="6572250" algn="l"/>
                <a:tab pos="6858000" algn="l"/>
              </a:tabLst>
            </a:pPr>
            <a:r>
              <a:rPr lang="en-US" altLang="en-US" dirty="0" smtClean="0"/>
              <a:t>		=	39.9 g CuSO</a:t>
            </a:r>
            <a:r>
              <a:rPr lang="en-US" altLang="en-US" baseline="-25000" dirty="0" smtClean="0"/>
              <a:t>4</a:t>
            </a:r>
          </a:p>
        </p:txBody>
      </p:sp>
      <p:grpSp>
        <p:nvGrpSpPr>
          <p:cNvPr id="19460" name="Group 4"/>
          <p:cNvGrpSpPr>
            <a:grpSpLocks/>
          </p:cNvGrpSpPr>
          <p:nvPr/>
        </p:nvGrpSpPr>
        <p:grpSpPr bwMode="auto">
          <a:xfrm>
            <a:off x="3962400" y="2133600"/>
            <a:ext cx="3200400" cy="762000"/>
            <a:chOff x="2400" y="1248"/>
            <a:chExt cx="2016" cy="480"/>
          </a:xfrm>
        </p:grpSpPr>
        <p:sp>
          <p:nvSpPr>
            <p:cNvPr id="12299" name="Line 5"/>
            <p:cNvSpPr>
              <a:spLocks noChangeShapeType="1"/>
            </p:cNvSpPr>
            <p:nvPr/>
          </p:nvSpPr>
          <p:spPr bwMode="auto">
            <a:xfrm flipH="1">
              <a:off x="2400" y="1248"/>
              <a:ext cx="720" cy="240"/>
            </a:xfrm>
            <a:prstGeom prst="line">
              <a:avLst/>
            </a:prstGeom>
            <a:noFill/>
            <a:ln w="38100" cap="sq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12300" name="Line 6"/>
            <p:cNvSpPr>
              <a:spLocks noChangeShapeType="1"/>
            </p:cNvSpPr>
            <p:nvPr/>
          </p:nvSpPr>
          <p:spPr bwMode="auto">
            <a:xfrm flipH="1">
              <a:off x="3984" y="1584"/>
              <a:ext cx="432" cy="144"/>
            </a:xfrm>
            <a:prstGeom prst="line">
              <a:avLst/>
            </a:prstGeom>
            <a:noFill/>
            <a:ln w="38100" cap="sq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ar-IQ"/>
            </a:p>
          </p:txBody>
        </p:sp>
      </p:grpSp>
      <p:grpSp>
        <p:nvGrpSpPr>
          <p:cNvPr id="19463" name="Group 7"/>
          <p:cNvGrpSpPr>
            <a:grpSpLocks/>
          </p:cNvGrpSpPr>
          <p:nvPr/>
        </p:nvGrpSpPr>
        <p:grpSpPr bwMode="auto">
          <a:xfrm>
            <a:off x="6553200" y="1981200"/>
            <a:ext cx="1981200" cy="990600"/>
            <a:chOff x="3744" y="1200"/>
            <a:chExt cx="1248" cy="624"/>
          </a:xfrm>
        </p:grpSpPr>
        <p:sp>
          <p:nvSpPr>
            <p:cNvPr id="12297" name="Line 8"/>
            <p:cNvSpPr>
              <a:spLocks noChangeShapeType="1"/>
            </p:cNvSpPr>
            <p:nvPr/>
          </p:nvSpPr>
          <p:spPr bwMode="auto">
            <a:xfrm flipH="1">
              <a:off x="4896" y="1536"/>
              <a:ext cx="96" cy="288"/>
            </a:xfrm>
            <a:prstGeom prst="line">
              <a:avLst/>
            </a:prstGeom>
            <a:noFill/>
            <a:ln w="57150" cap="sq">
              <a:solidFill>
                <a:srgbClr val="FFFF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12298" name="Line 9"/>
            <p:cNvSpPr>
              <a:spLocks noChangeShapeType="1"/>
            </p:cNvSpPr>
            <p:nvPr/>
          </p:nvSpPr>
          <p:spPr bwMode="auto">
            <a:xfrm flipH="1">
              <a:off x="3744" y="1200"/>
              <a:ext cx="96" cy="288"/>
            </a:xfrm>
            <a:prstGeom prst="line">
              <a:avLst/>
            </a:prstGeom>
            <a:noFill/>
            <a:ln w="57150" cap="sq">
              <a:solidFill>
                <a:srgbClr val="FFFF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ar-IQ"/>
            </a:p>
          </p:txBody>
        </p:sp>
      </p:grpSp>
      <p:grpSp>
        <p:nvGrpSpPr>
          <p:cNvPr id="19466" name="Group 10"/>
          <p:cNvGrpSpPr>
            <a:grpSpLocks/>
          </p:cNvGrpSpPr>
          <p:nvPr/>
        </p:nvGrpSpPr>
        <p:grpSpPr bwMode="auto">
          <a:xfrm>
            <a:off x="4495800" y="2057400"/>
            <a:ext cx="4267200" cy="1981200"/>
            <a:chOff x="2832" y="1296"/>
            <a:chExt cx="2688" cy="1248"/>
          </a:xfrm>
        </p:grpSpPr>
        <p:sp>
          <p:nvSpPr>
            <p:cNvPr id="12295" name="Line 11"/>
            <p:cNvSpPr>
              <a:spLocks noChangeShapeType="1"/>
            </p:cNvSpPr>
            <p:nvPr/>
          </p:nvSpPr>
          <p:spPr bwMode="auto">
            <a:xfrm flipH="1">
              <a:off x="2832" y="2352"/>
              <a:ext cx="480" cy="192"/>
            </a:xfrm>
            <a:prstGeom prst="line">
              <a:avLst/>
            </a:prstGeom>
            <a:noFill/>
            <a:ln w="57150" cap="sq">
              <a:solidFill>
                <a:srgbClr val="CC00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12296" name="Line 12"/>
            <p:cNvSpPr>
              <a:spLocks noChangeShapeType="1"/>
            </p:cNvSpPr>
            <p:nvPr/>
          </p:nvSpPr>
          <p:spPr bwMode="auto">
            <a:xfrm flipH="1">
              <a:off x="5040" y="1296"/>
              <a:ext cx="480" cy="192"/>
            </a:xfrm>
            <a:prstGeom prst="line">
              <a:avLst/>
            </a:prstGeom>
            <a:noFill/>
            <a:ln w="57150" cap="sq">
              <a:solidFill>
                <a:srgbClr val="CC00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ar-IQ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b="1" smtClean="0"/>
              <a:t>Solution Stoichiometry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 smtClean="0"/>
              <a:t>Remember: reactions occur on a mole to mole basis.</a:t>
            </a:r>
          </a:p>
          <a:p>
            <a:pPr lvl="1" eaLnBrk="1" hangingPunct="1"/>
            <a:r>
              <a:rPr lang="en-US" altLang="en-US" sz="2400" smtClean="0">
                <a:solidFill>
                  <a:schemeClr val="tx2"/>
                </a:solidFill>
              </a:rPr>
              <a:t>For pure reactants, we </a:t>
            </a:r>
            <a:r>
              <a:rPr lang="en-US" altLang="en-US" sz="2400" u="sng" smtClean="0">
                <a:solidFill>
                  <a:schemeClr val="tx2"/>
                </a:solidFill>
              </a:rPr>
              <a:t>measure</a:t>
            </a:r>
            <a:r>
              <a:rPr lang="en-US" altLang="en-US" sz="2400" smtClean="0">
                <a:solidFill>
                  <a:schemeClr val="tx2"/>
                </a:solidFill>
              </a:rPr>
              <a:t> reactants using</a:t>
            </a:r>
            <a:r>
              <a:rPr lang="en-US" altLang="en-US" sz="2400" smtClean="0"/>
              <a:t> </a:t>
            </a:r>
            <a:r>
              <a:rPr lang="en-US" altLang="en-US" sz="2400" b="1" smtClean="0">
                <a:solidFill>
                  <a:srgbClr val="FF0000"/>
                </a:solidFill>
              </a:rPr>
              <a:t>mass</a:t>
            </a:r>
          </a:p>
          <a:p>
            <a:pPr lvl="2" eaLnBrk="1" hangingPunct="1"/>
            <a:endParaRPr lang="en-US" altLang="en-US" smtClean="0">
              <a:solidFill>
                <a:srgbClr val="008000"/>
              </a:solidFill>
            </a:endParaRPr>
          </a:p>
          <a:p>
            <a:pPr lvl="1" eaLnBrk="1" hangingPunct="1"/>
            <a:r>
              <a:rPr lang="en-US" altLang="en-US" sz="2400" smtClean="0">
                <a:solidFill>
                  <a:schemeClr val="tx2"/>
                </a:solidFill>
              </a:rPr>
              <a:t>For reactants that are added to a reaction as aqueous solutions, we </a:t>
            </a:r>
            <a:r>
              <a:rPr lang="en-US" altLang="en-US" sz="2400" u="sng" smtClean="0">
                <a:solidFill>
                  <a:schemeClr val="tx2"/>
                </a:solidFill>
              </a:rPr>
              <a:t>measure</a:t>
            </a:r>
            <a:r>
              <a:rPr lang="en-US" altLang="en-US" sz="2400" smtClean="0">
                <a:solidFill>
                  <a:schemeClr val="tx2"/>
                </a:solidFill>
              </a:rPr>
              <a:t> the reactants using </a:t>
            </a:r>
            <a:r>
              <a:rPr lang="en-US" altLang="en-US" sz="2400" b="1" smtClean="0">
                <a:solidFill>
                  <a:schemeClr val="accent2"/>
                </a:solidFill>
              </a:rPr>
              <a:t>volume of solution.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b="1" smtClean="0"/>
              <a:t>Solution Stoichiometry Practice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8077200" cy="4114800"/>
          </a:xfrm>
        </p:spPr>
        <p:txBody>
          <a:bodyPr/>
          <a:lstStyle/>
          <a:p>
            <a:pPr marL="0" indent="0" eaLnBrk="1" hangingPunct="1">
              <a:spcBef>
                <a:spcPts val="0"/>
              </a:spcBef>
              <a:buFontTx/>
              <a:buNone/>
              <a:tabLst>
                <a:tab pos="1314450" algn="l"/>
              </a:tabLst>
            </a:pPr>
            <a:r>
              <a:rPr lang="en-US" altLang="en-US" sz="2800" dirty="0" smtClean="0">
                <a:solidFill>
                  <a:srgbClr val="FF0000"/>
                </a:solidFill>
              </a:rPr>
              <a:t>Q.2</a:t>
            </a:r>
            <a:r>
              <a:rPr lang="en-US" altLang="en-US" sz="2800" dirty="0" smtClean="0"/>
              <a:t> If 25.0 </a:t>
            </a:r>
            <a:r>
              <a:rPr lang="en-US" altLang="en-US" sz="2800" dirty="0" err="1" smtClean="0"/>
              <a:t>mL</a:t>
            </a:r>
            <a:r>
              <a:rPr lang="en-US" altLang="en-US" sz="2800" dirty="0" smtClean="0"/>
              <a:t> of 2.5 M </a:t>
            </a:r>
            <a:r>
              <a:rPr lang="en-US" altLang="en-US" sz="2800" dirty="0" err="1" smtClean="0"/>
              <a:t>NaOH</a:t>
            </a:r>
            <a:r>
              <a:rPr lang="en-US" altLang="en-US" sz="2800" dirty="0" smtClean="0"/>
              <a:t> are needed to   </a:t>
            </a:r>
          </a:p>
          <a:p>
            <a:pPr marL="0" indent="0" eaLnBrk="1" hangingPunct="1">
              <a:spcBef>
                <a:spcPts val="0"/>
              </a:spcBef>
              <a:buFontTx/>
              <a:buNone/>
              <a:tabLst>
                <a:tab pos="1314450" algn="l"/>
              </a:tabLst>
            </a:pPr>
            <a:r>
              <a:rPr lang="en-US" altLang="en-US" sz="2800" dirty="0" smtClean="0"/>
              <a:t>        neutralize (i.e. react completely with) a </a:t>
            </a:r>
          </a:p>
          <a:p>
            <a:pPr marL="0" indent="0" eaLnBrk="1" hangingPunct="1">
              <a:spcBef>
                <a:spcPts val="0"/>
              </a:spcBef>
              <a:buFontTx/>
              <a:buNone/>
              <a:tabLst>
                <a:tab pos="1314450" algn="l"/>
              </a:tabLst>
            </a:pPr>
            <a:r>
              <a:rPr lang="en-US" altLang="en-US" sz="2800" dirty="0" smtClean="0"/>
              <a:t>         solution of H</a:t>
            </a:r>
            <a:r>
              <a:rPr lang="en-US" altLang="en-US" sz="2800" baseline="-25000" dirty="0" smtClean="0"/>
              <a:t>3</a:t>
            </a:r>
            <a:r>
              <a:rPr lang="en-US" altLang="en-US" sz="2800" dirty="0" smtClean="0"/>
              <a:t>PO</a:t>
            </a:r>
            <a:r>
              <a:rPr lang="en-US" altLang="en-US" sz="2800" baseline="-25000" dirty="0" smtClean="0"/>
              <a:t>4</a:t>
            </a:r>
            <a:r>
              <a:rPr lang="en-US" altLang="en-US" sz="2800" dirty="0" smtClean="0"/>
              <a:t>, how many moles of </a:t>
            </a:r>
          </a:p>
          <a:p>
            <a:pPr marL="0" indent="0" eaLnBrk="1" hangingPunct="1">
              <a:spcBef>
                <a:spcPts val="0"/>
              </a:spcBef>
              <a:buFontTx/>
              <a:buNone/>
              <a:tabLst>
                <a:tab pos="1314450" algn="l"/>
              </a:tabLst>
            </a:pPr>
            <a:r>
              <a:rPr lang="en-US" altLang="en-US" sz="2800" dirty="0" smtClean="0"/>
              <a:t>         H</a:t>
            </a:r>
            <a:r>
              <a:rPr lang="en-US" altLang="en-US" sz="2800" baseline="-25000" dirty="0" smtClean="0"/>
              <a:t>3</a:t>
            </a:r>
            <a:r>
              <a:rPr lang="en-US" altLang="en-US" sz="2800" dirty="0" smtClean="0"/>
              <a:t>PO</a:t>
            </a:r>
            <a:r>
              <a:rPr lang="en-US" altLang="en-US" sz="2800" baseline="-25000" dirty="0" smtClean="0"/>
              <a:t>4 </a:t>
            </a:r>
            <a:r>
              <a:rPr lang="en-US" altLang="en-US" sz="2800" dirty="0" smtClean="0"/>
              <a:t>were present in the solution?</a:t>
            </a:r>
          </a:p>
          <a:p>
            <a:pPr marL="0" indent="0" eaLnBrk="1" hangingPunct="1">
              <a:buFontTx/>
              <a:buNone/>
              <a:tabLst>
                <a:tab pos="1314450" algn="l"/>
              </a:tabLst>
            </a:pPr>
            <a:endParaRPr lang="en-US" altLang="en-US" dirty="0" smtClean="0"/>
          </a:p>
          <a:p>
            <a:pPr marL="0" indent="0" eaLnBrk="1" hangingPunct="1">
              <a:spcBef>
                <a:spcPts val="0"/>
              </a:spcBef>
              <a:buFontTx/>
              <a:buNone/>
              <a:tabLst>
                <a:tab pos="1314450" algn="l"/>
              </a:tabLst>
            </a:pPr>
            <a:endParaRPr lang="en-US" altLang="en-US" sz="2800" dirty="0" smtClean="0">
              <a:solidFill>
                <a:srgbClr val="00CC00"/>
              </a:solidFill>
            </a:endParaRPr>
          </a:p>
          <a:p>
            <a:pPr marL="0" indent="0" eaLnBrk="1" hangingPunct="1">
              <a:spcBef>
                <a:spcPts val="0"/>
              </a:spcBef>
              <a:buFontTx/>
              <a:buNone/>
              <a:tabLst>
                <a:tab pos="1314450" algn="l"/>
              </a:tabLst>
            </a:pPr>
            <a:r>
              <a:rPr lang="en-US" altLang="en-US" sz="2800" dirty="0" smtClean="0">
                <a:solidFill>
                  <a:srgbClr val="00CC00"/>
                </a:solidFill>
              </a:rPr>
              <a:t>Given:</a:t>
            </a:r>
            <a:r>
              <a:rPr lang="en-US" altLang="en-US" sz="2800" dirty="0" smtClean="0"/>
              <a:t>  25.0 </a:t>
            </a:r>
            <a:r>
              <a:rPr lang="en-US" altLang="en-US" sz="2800" dirty="0" err="1" smtClean="0"/>
              <a:t>mL</a:t>
            </a:r>
            <a:r>
              <a:rPr lang="en-US" altLang="en-US" sz="2800" dirty="0" smtClean="0"/>
              <a:t> 2.5 M </a:t>
            </a:r>
            <a:r>
              <a:rPr lang="en-US" altLang="en-US" sz="2800" dirty="0" err="1" smtClean="0"/>
              <a:t>NaOH</a:t>
            </a:r>
            <a:endParaRPr lang="en-US" altLang="en-US" sz="2800" dirty="0" smtClean="0"/>
          </a:p>
          <a:p>
            <a:pPr marL="0" indent="0" eaLnBrk="1" hangingPunct="1">
              <a:spcBef>
                <a:spcPts val="0"/>
              </a:spcBef>
              <a:buFontTx/>
              <a:buNone/>
              <a:tabLst>
                <a:tab pos="1314450" algn="l"/>
              </a:tabLst>
            </a:pPr>
            <a:r>
              <a:rPr lang="en-US" altLang="en-US" sz="2800" dirty="0" smtClean="0"/>
              <a:t>	balanced </a:t>
            </a:r>
            <a:r>
              <a:rPr lang="en-US" altLang="en-US" sz="2800" dirty="0" err="1" smtClean="0"/>
              <a:t>eqn</a:t>
            </a:r>
            <a:r>
              <a:rPr lang="en-US" altLang="en-US" sz="2800" dirty="0" smtClean="0"/>
              <a:t>: 3 mol </a:t>
            </a:r>
            <a:r>
              <a:rPr lang="en-US" altLang="en-US" sz="2800" dirty="0" err="1" smtClean="0"/>
              <a:t>NaOH</a:t>
            </a:r>
            <a:r>
              <a:rPr lang="en-US" altLang="en-US" sz="2800" dirty="0" smtClean="0"/>
              <a:t>/1 mol H</a:t>
            </a:r>
            <a:r>
              <a:rPr lang="en-US" altLang="en-US" sz="2800" baseline="-25000" dirty="0" smtClean="0"/>
              <a:t>3</a:t>
            </a:r>
            <a:r>
              <a:rPr lang="en-US" altLang="en-US" sz="2800" dirty="0" smtClean="0"/>
              <a:t>PO</a:t>
            </a:r>
            <a:r>
              <a:rPr lang="en-US" altLang="en-US" sz="2800" baseline="-25000" dirty="0" smtClean="0"/>
              <a:t>4</a:t>
            </a:r>
            <a:endParaRPr lang="en-US" altLang="en-US" sz="2800" dirty="0" smtClean="0"/>
          </a:p>
          <a:p>
            <a:pPr marL="0" indent="0" eaLnBrk="1" hangingPunct="1">
              <a:spcBef>
                <a:spcPts val="0"/>
              </a:spcBef>
              <a:buFontTx/>
              <a:buNone/>
              <a:tabLst>
                <a:tab pos="1314450" algn="l"/>
              </a:tabLst>
            </a:pPr>
            <a:r>
              <a:rPr lang="en-US" altLang="en-US" sz="2800" dirty="0" smtClean="0">
                <a:solidFill>
                  <a:srgbClr val="FF0000"/>
                </a:solidFill>
              </a:rPr>
              <a:t>Find:</a:t>
            </a:r>
            <a:r>
              <a:rPr lang="en-US" altLang="en-US" sz="2800" dirty="0" smtClean="0"/>
              <a:t>	moles of H</a:t>
            </a:r>
            <a:r>
              <a:rPr lang="en-US" altLang="en-US" sz="2800" baseline="-25000" dirty="0" smtClean="0"/>
              <a:t>3</a:t>
            </a:r>
            <a:r>
              <a:rPr lang="en-US" altLang="en-US" sz="2800" dirty="0" smtClean="0"/>
              <a:t>PO</a:t>
            </a:r>
            <a:r>
              <a:rPr lang="en-US" altLang="en-US" sz="2800" baseline="-25000" dirty="0" smtClean="0"/>
              <a:t>4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304800" y="3581400"/>
            <a:ext cx="8382000" cy="488950"/>
          </a:xfrm>
          <a:prstGeom prst="rect">
            <a:avLst/>
          </a:prstGeom>
          <a:solidFill>
            <a:srgbClr val="FFFF00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kumimoji="1" lang="en-US" altLang="en-US" sz="2600" b="1" dirty="0"/>
              <a:t>  3NaOH (</a:t>
            </a:r>
            <a:r>
              <a:rPr kumimoji="1" lang="en-US" altLang="en-US" sz="2600" b="1" dirty="0" err="1"/>
              <a:t>aq</a:t>
            </a:r>
            <a:r>
              <a:rPr kumimoji="1" lang="en-US" altLang="en-US" sz="2600" b="1" dirty="0"/>
              <a:t>) + H</a:t>
            </a:r>
            <a:r>
              <a:rPr kumimoji="1" lang="en-US" altLang="en-US" sz="2600" b="1" baseline="-25000" dirty="0"/>
              <a:t>3</a:t>
            </a:r>
            <a:r>
              <a:rPr kumimoji="1" lang="en-US" altLang="en-US" sz="2600" b="1" dirty="0"/>
              <a:t>PO</a:t>
            </a:r>
            <a:r>
              <a:rPr kumimoji="1" lang="en-US" altLang="en-US" sz="2600" b="1" baseline="-25000" dirty="0"/>
              <a:t>4</a:t>
            </a:r>
            <a:r>
              <a:rPr kumimoji="1" lang="en-US" altLang="en-US" sz="2600" b="1" dirty="0"/>
              <a:t> (</a:t>
            </a:r>
            <a:r>
              <a:rPr kumimoji="1" lang="en-US" altLang="en-US" sz="2600" b="1" dirty="0" err="1"/>
              <a:t>aq</a:t>
            </a:r>
            <a:r>
              <a:rPr kumimoji="1" lang="en-US" altLang="en-US" sz="2600" b="1" dirty="0"/>
              <a:t>) </a:t>
            </a:r>
            <a:r>
              <a:rPr kumimoji="1" lang="en-US" altLang="en-US" sz="2600" b="1" dirty="0">
                <a:sym typeface="Wingdings" pitchFamily="2" charset="2"/>
              </a:rPr>
              <a:t> </a:t>
            </a:r>
            <a:r>
              <a:rPr kumimoji="1" lang="en-US" altLang="en-US" sz="2600" b="1" dirty="0"/>
              <a:t> Na</a:t>
            </a:r>
            <a:r>
              <a:rPr kumimoji="1" lang="en-US" altLang="en-US" sz="2600" b="1" baseline="-25000" dirty="0"/>
              <a:t>3</a:t>
            </a:r>
            <a:r>
              <a:rPr kumimoji="1" lang="en-US" altLang="en-US" sz="2600" b="1" dirty="0"/>
              <a:t>PO</a:t>
            </a:r>
            <a:r>
              <a:rPr kumimoji="1" lang="en-US" altLang="en-US" sz="2600" b="1" baseline="-25000" dirty="0"/>
              <a:t>4</a:t>
            </a:r>
            <a:r>
              <a:rPr kumimoji="1" lang="en-US" altLang="en-US" sz="2600" b="1" dirty="0"/>
              <a:t> (</a:t>
            </a:r>
            <a:r>
              <a:rPr kumimoji="1" lang="en-US" altLang="en-US" sz="2600" b="1" dirty="0" err="1"/>
              <a:t>aq</a:t>
            </a:r>
            <a:r>
              <a:rPr kumimoji="1" lang="en-US" altLang="en-US" sz="2600" b="1" dirty="0"/>
              <a:t>) + 3H</a:t>
            </a:r>
            <a:r>
              <a:rPr kumimoji="1" lang="en-US" altLang="en-US" sz="2600" b="1" baseline="-25000" dirty="0"/>
              <a:t>2</a:t>
            </a:r>
            <a:r>
              <a:rPr kumimoji="1" lang="en-US" altLang="en-US" sz="2600" b="1" dirty="0"/>
              <a:t>O(l)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/>
      <p:bldP spid="3072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5410200" y="1981200"/>
            <a:ext cx="1219200" cy="1006475"/>
          </a:xfrm>
          <a:prstGeom prst="rect">
            <a:avLst/>
          </a:prstGeom>
          <a:solidFill>
            <a:srgbClr val="FFFFFF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altLang="en-US" sz="2000" b="1">
                <a:solidFill>
                  <a:schemeClr val="bg2"/>
                </a:solidFill>
              </a:rPr>
              <a:t>Molarity</a:t>
            </a:r>
          </a:p>
          <a:p>
            <a:pPr algn="ctr" eaLnBrk="0" hangingPunct="0"/>
            <a:endParaRPr lang="en-US" altLang="en-US" sz="2000" b="1">
              <a:solidFill>
                <a:schemeClr val="bg2"/>
              </a:solidFill>
            </a:endParaRPr>
          </a:p>
          <a:p>
            <a:pPr algn="ctr" eaLnBrk="0" hangingPunct="0"/>
            <a:r>
              <a:rPr lang="en-US" altLang="en-US" sz="2000" b="1">
                <a:solidFill>
                  <a:schemeClr val="bg2"/>
                </a:solidFill>
              </a:rPr>
              <a:t> NaOH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Approach</a:t>
            </a:r>
            <a:endParaRPr lang="en-US" altLang="en-US" sz="3200" b="1" smtClean="0"/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3505200" y="2057400"/>
            <a:ext cx="1371600" cy="946150"/>
          </a:xfrm>
          <a:prstGeom prst="rect">
            <a:avLst/>
          </a:prstGeom>
          <a:solidFill>
            <a:schemeClr val="accent1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altLang="en-US" sz="2800" b="1"/>
              <a:t>moles</a:t>
            </a:r>
          </a:p>
          <a:p>
            <a:pPr algn="ctr" eaLnBrk="0" hangingPunct="0"/>
            <a:r>
              <a:rPr lang="en-US" altLang="en-US" sz="2800" b="1"/>
              <a:t>NaOH</a:t>
            </a:r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3505200" y="4572000"/>
            <a:ext cx="1371600" cy="946150"/>
          </a:xfrm>
          <a:prstGeom prst="rect">
            <a:avLst/>
          </a:prstGeom>
          <a:solidFill>
            <a:schemeClr val="accent1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altLang="en-US" sz="2800" b="1"/>
              <a:t>moles</a:t>
            </a:r>
          </a:p>
          <a:p>
            <a:pPr algn="ctr" eaLnBrk="0" hangingPunct="0"/>
            <a:r>
              <a:rPr lang="en-US" altLang="en-US" sz="2800" b="1"/>
              <a:t>H</a:t>
            </a:r>
            <a:r>
              <a:rPr lang="en-US" altLang="en-US" sz="2800" b="1" baseline="-25000"/>
              <a:t>3</a:t>
            </a:r>
            <a:r>
              <a:rPr lang="en-US" altLang="en-US" sz="2800" b="1"/>
              <a:t>PO</a:t>
            </a:r>
            <a:r>
              <a:rPr lang="en-US" altLang="en-US" sz="2800" b="1" baseline="-25000"/>
              <a:t>4</a:t>
            </a:r>
            <a:endParaRPr lang="en-US" altLang="en-US" sz="2800" b="1"/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7162800" y="2057400"/>
            <a:ext cx="1371600" cy="1373188"/>
          </a:xfrm>
          <a:prstGeom prst="rect">
            <a:avLst/>
          </a:prstGeom>
          <a:solidFill>
            <a:srgbClr val="FFFF00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altLang="en-US" sz="2800" b="1">
                <a:solidFill>
                  <a:schemeClr val="bg2"/>
                </a:solidFill>
              </a:rPr>
              <a:t>Vol</a:t>
            </a:r>
          </a:p>
          <a:p>
            <a:pPr algn="ctr" eaLnBrk="0" hangingPunct="0"/>
            <a:r>
              <a:rPr lang="en-US" altLang="en-US" sz="2800" b="1">
                <a:solidFill>
                  <a:schemeClr val="bg2"/>
                </a:solidFill>
              </a:rPr>
              <a:t>NaOH Soln</a:t>
            </a:r>
          </a:p>
        </p:txBody>
      </p:sp>
      <p:sp>
        <p:nvSpPr>
          <p:cNvPr id="31751" name="AutoShape 7"/>
          <p:cNvSpPr>
            <a:spLocks noChangeArrowheads="1"/>
          </p:cNvSpPr>
          <p:nvPr/>
        </p:nvSpPr>
        <p:spPr bwMode="auto">
          <a:xfrm>
            <a:off x="4876800" y="2362200"/>
            <a:ext cx="2286000" cy="304800"/>
          </a:xfrm>
          <a:prstGeom prst="leftRightArrow">
            <a:avLst>
              <a:gd name="adj1" fmla="val 50000"/>
              <a:gd name="adj2" fmla="val 150000"/>
            </a:avLst>
          </a:prstGeom>
          <a:solidFill>
            <a:srgbClr val="FFFF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/>
            <a:endParaRPr lang="en-US" altLang="en-US" sz="2800" b="1">
              <a:solidFill>
                <a:schemeClr val="bg2"/>
              </a:solidFill>
            </a:endParaRPr>
          </a:p>
        </p:txBody>
      </p:sp>
      <p:sp>
        <p:nvSpPr>
          <p:cNvPr id="31752" name="AutoShape 8"/>
          <p:cNvSpPr>
            <a:spLocks noChangeArrowheads="1"/>
          </p:cNvSpPr>
          <p:nvPr/>
        </p:nvSpPr>
        <p:spPr bwMode="auto">
          <a:xfrm>
            <a:off x="3886200" y="3124200"/>
            <a:ext cx="457200" cy="1371600"/>
          </a:xfrm>
          <a:prstGeom prst="upDownArrow">
            <a:avLst>
              <a:gd name="adj1" fmla="val 50000"/>
              <a:gd name="adj2" fmla="val 60000"/>
            </a:avLst>
          </a:prstGeom>
          <a:solidFill>
            <a:srgbClr val="FFFF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ar-IQ"/>
          </a:p>
        </p:txBody>
      </p:sp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2438400" y="3429000"/>
            <a:ext cx="1066800" cy="7016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/>
            <a:r>
              <a:rPr lang="en-US" altLang="en-US" sz="2000" b="1">
                <a:solidFill>
                  <a:schemeClr val="bg2"/>
                </a:solidFill>
              </a:rPr>
              <a:t>Molar ratio</a:t>
            </a:r>
          </a:p>
        </p:txBody>
      </p:sp>
      <p:sp>
        <p:nvSpPr>
          <p:cNvPr id="31754" name="Text Box 10"/>
          <p:cNvSpPr txBox="1">
            <a:spLocks noChangeArrowheads="1"/>
          </p:cNvSpPr>
          <p:nvPr/>
        </p:nvSpPr>
        <p:spPr bwMode="auto">
          <a:xfrm>
            <a:off x="6324600" y="4800600"/>
            <a:ext cx="2497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 b="1">
                <a:solidFill>
                  <a:schemeClr val="tx2"/>
                </a:solidFill>
              </a:rPr>
              <a:t>25.0 mL NaOH soln</a:t>
            </a:r>
          </a:p>
        </p:txBody>
      </p:sp>
      <p:sp>
        <p:nvSpPr>
          <p:cNvPr id="31755" name="Text Box 11"/>
          <p:cNvSpPr txBox="1">
            <a:spLocks noChangeArrowheads="1"/>
          </p:cNvSpPr>
          <p:nvPr/>
        </p:nvSpPr>
        <p:spPr bwMode="auto">
          <a:xfrm>
            <a:off x="6426200" y="3810000"/>
            <a:ext cx="2413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 b="1">
                <a:solidFill>
                  <a:schemeClr val="tx2"/>
                </a:solidFill>
              </a:rPr>
              <a:t>0.025 L NaOH soln</a:t>
            </a:r>
          </a:p>
        </p:txBody>
      </p:sp>
      <p:sp>
        <p:nvSpPr>
          <p:cNvPr id="31756" name="Line 12"/>
          <p:cNvSpPr>
            <a:spLocks noChangeShapeType="1"/>
          </p:cNvSpPr>
          <p:nvPr/>
        </p:nvSpPr>
        <p:spPr bwMode="auto">
          <a:xfrm flipV="1">
            <a:off x="7772400" y="4267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31757" name="Text Box 13"/>
          <p:cNvSpPr txBox="1">
            <a:spLocks noChangeArrowheads="1"/>
          </p:cNvSpPr>
          <p:nvPr/>
        </p:nvSpPr>
        <p:spPr bwMode="auto">
          <a:xfrm>
            <a:off x="5105400" y="3048000"/>
            <a:ext cx="187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 b="1"/>
              <a:t>2.5 M (=mol/L)</a:t>
            </a:r>
          </a:p>
        </p:txBody>
      </p:sp>
      <p:sp>
        <p:nvSpPr>
          <p:cNvPr id="31758" name="Text Box 14"/>
          <p:cNvSpPr txBox="1">
            <a:spLocks noChangeArrowheads="1"/>
          </p:cNvSpPr>
          <p:nvPr/>
        </p:nvSpPr>
        <p:spPr bwMode="auto">
          <a:xfrm>
            <a:off x="457200" y="4114800"/>
            <a:ext cx="3159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 b="1"/>
              <a:t>3 mol NaOH/1 mol H</a:t>
            </a:r>
            <a:r>
              <a:rPr lang="en-US" altLang="en-US" sz="2000" b="1" baseline="-25000"/>
              <a:t>3</a:t>
            </a:r>
            <a:r>
              <a:rPr lang="en-US" altLang="en-US" sz="2000" b="1"/>
              <a:t>PO</a:t>
            </a:r>
            <a:r>
              <a:rPr lang="en-US" altLang="en-US" sz="2000" b="1" baseline="-25000"/>
              <a:t>4</a:t>
            </a:r>
          </a:p>
        </p:txBody>
      </p:sp>
      <p:sp>
        <p:nvSpPr>
          <p:cNvPr id="31759" name="Text Box 15"/>
          <p:cNvSpPr txBox="1">
            <a:spLocks noChangeArrowheads="1"/>
          </p:cNvSpPr>
          <p:nvPr/>
        </p:nvSpPr>
        <p:spPr bwMode="auto">
          <a:xfrm>
            <a:off x="457200" y="5918200"/>
            <a:ext cx="28336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/>
              <a:t>Mol NaOH = 25.0 mL x</a:t>
            </a:r>
            <a:r>
              <a:rPr lang="en-US" altLang="en-US"/>
              <a:t> </a:t>
            </a:r>
          </a:p>
        </p:txBody>
      </p:sp>
      <p:sp>
        <p:nvSpPr>
          <p:cNvPr id="31760" name="Text Box 16"/>
          <p:cNvSpPr txBox="1">
            <a:spLocks noChangeArrowheads="1"/>
          </p:cNvSpPr>
          <p:nvPr/>
        </p:nvSpPr>
        <p:spPr bwMode="auto">
          <a:xfrm>
            <a:off x="3200400" y="6146800"/>
            <a:ext cx="1171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/>
              <a:t>1000 mL</a:t>
            </a:r>
          </a:p>
        </p:txBody>
      </p:sp>
      <p:sp>
        <p:nvSpPr>
          <p:cNvPr id="31761" name="Text Box 17"/>
          <p:cNvSpPr txBox="1">
            <a:spLocks noChangeArrowheads="1"/>
          </p:cNvSpPr>
          <p:nvPr/>
        </p:nvSpPr>
        <p:spPr bwMode="auto">
          <a:xfrm>
            <a:off x="3505200" y="5780088"/>
            <a:ext cx="466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/>
              <a:t>1L</a:t>
            </a:r>
          </a:p>
        </p:txBody>
      </p:sp>
      <p:sp>
        <p:nvSpPr>
          <p:cNvPr id="31762" name="Line 18"/>
          <p:cNvSpPr>
            <a:spLocks noChangeShapeType="1"/>
          </p:cNvSpPr>
          <p:nvPr/>
        </p:nvSpPr>
        <p:spPr bwMode="auto">
          <a:xfrm>
            <a:off x="3276600" y="6172200"/>
            <a:ext cx="914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31763" name="Text Box 19"/>
          <p:cNvSpPr txBox="1">
            <a:spLocks noChangeArrowheads="1"/>
          </p:cNvSpPr>
          <p:nvPr/>
        </p:nvSpPr>
        <p:spPr bwMode="auto">
          <a:xfrm>
            <a:off x="4724400" y="6172200"/>
            <a:ext cx="536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/>
              <a:t>1 L</a:t>
            </a:r>
          </a:p>
        </p:txBody>
      </p:sp>
      <p:sp>
        <p:nvSpPr>
          <p:cNvPr id="31764" name="Text Box 20"/>
          <p:cNvSpPr txBox="1">
            <a:spLocks noChangeArrowheads="1"/>
          </p:cNvSpPr>
          <p:nvPr/>
        </p:nvSpPr>
        <p:spPr bwMode="auto">
          <a:xfrm>
            <a:off x="4572000" y="5791200"/>
            <a:ext cx="1016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en-US" sz="2000"/>
              <a:t>2.5 mol</a:t>
            </a:r>
          </a:p>
        </p:txBody>
      </p:sp>
      <p:sp>
        <p:nvSpPr>
          <p:cNvPr id="31765" name="Line 21"/>
          <p:cNvSpPr>
            <a:spLocks noChangeShapeType="1"/>
          </p:cNvSpPr>
          <p:nvPr/>
        </p:nvSpPr>
        <p:spPr bwMode="auto">
          <a:xfrm>
            <a:off x="4648200" y="6183313"/>
            <a:ext cx="914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31766" name="Text Box 22"/>
          <p:cNvSpPr txBox="1">
            <a:spLocks noChangeArrowheads="1"/>
          </p:cNvSpPr>
          <p:nvPr/>
        </p:nvSpPr>
        <p:spPr bwMode="auto">
          <a:xfrm>
            <a:off x="4267200" y="59436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/>
              <a:t>x</a:t>
            </a:r>
          </a:p>
        </p:txBody>
      </p:sp>
      <p:sp>
        <p:nvSpPr>
          <p:cNvPr id="31771" name="Line 27"/>
          <p:cNvSpPr>
            <a:spLocks noChangeShapeType="1"/>
          </p:cNvSpPr>
          <p:nvPr/>
        </p:nvSpPr>
        <p:spPr bwMode="auto">
          <a:xfrm flipV="1">
            <a:off x="2514600" y="6019800"/>
            <a:ext cx="38100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31772" name="Line 28"/>
          <p:cNvSpPr>
            <a:spLocks noChangeShapeType="1"/>
          </p:cNvSpPr>
          <p:nvPr/>
        </p:nvSpPr>
        <p:spPr bwMode="auto">
          <a:xfrm flipV="1">
            <a:off x="3886200" y="6248400"/>
            <a:ext cx="38100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31773" name="Line 29"/>
          <p:cNvSpPr>
            <a:spLocks noChangeShapeType="1"/>
          </p:cNvSpPr>
          <p:nvPr/>
        </p:nvSpPr>
        <p:spPr bwMode="auto">
          <a:xfrm flipV="1">
            <a:off x="3581400" y="5867400"/>
            <a:ext cx="38100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31774" name="Line 30"/>
          <p:cNvSpPr>
            <a:spLocks noChangeShapeType="1"/>
          </p:cNvSpPr>
          <p:nvPr/>
        </p:nvSpPr>
        <p:spPr bwMode="auto">
          <a:xfrm flipV="1">
            <a:off x="4953000" y="6248400"/>
            <a:ext cx="38100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IQ"/>
          </a:p>
        </p:txBody>
      </p:sp>
      <p:sp>
        <p:nvSpPr>
          <p:cNvPr id="31775" name="Text Box 31"/>
          <p:cNvSpPr txBox="1">
            <a:spLocks noChangeArrowheads="1"/>
          </p:cNvSpPr>
          <p:nvPr/>
        </p:nvSpPr>
        <p:spPr bwMode="auto">
          <a:xfrm>
            <a:off x="5486400" y="5943600"/>
            <a:ext cx="358623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 dirty="0"/>
              <a:t>= </a:t>
            </a:r>
            <a:r>
              <a:rPr lang="en-US" altLang="en-US" sz="2000" dirty="0" smtClean="0"/>
              <a:t>0.0625 /3 =0.02 </a:t>
            </a:r>
            <a:r>
              <a:rPr lang="en-US" altLang="en-US" sz="2000" dirty="0"/>
              <a:t>mol </a:t>
            </a:r>
            <a:r>
              <a:rPr lang="en-US" altLang="en-US" sz="2000" dirty="0" smtClean="0"/>
              <a:t>H</a:t>
            </a:r>
            <a:r>
              <a:rPr lang="en-US" altLang="en-US" sz="1400" dirty="0" smtClean="0"/>
              <a:t>3</a:t>
            </a:r>
            <a:r>
              <a:rPr lang="en-US" altLang="en-US" sz="2000" dirty="0" smtClean="0"/>
              <a:t>PO</a:t>
            </a:r>
            <a:r>
              <a:rPr lang="en-US" altLang="en-US" sz="1400" dirty="0" smtClean="0"/>
              <a:t>4</a:t>
            </a:r>
            <a:endParaRPr lang="en-US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 animBg="1"/>
      <p:bldP spid="31748" grpId="0" animBg="1"/>
      <p:bldP spid="31749" grpId="0" animBg="1"/>
      <p:bldP spid="31750" grpId="0" animBg="1"/>
      <p:bldP spid="31751" grpId="0" animBg="1"/>
      <p:bldP spid="31752" grpId="0" animBg="1"/>
      <p:bldP spid="31753" grpId="0"/>
      <p:bldP spid="31754" grpId="0"/>
      <p:bldP spid="31755" grpId="0"/>
      <p:bldP spid="31756" grpId="0" animBg="1"/>
      <p:bldP spid="31757" grpId="0"/>
      <p:bldP spid="31758" grpId="0"/>
      <p:bldP spid="31759" grpId="0"/>
      <p:bldP spid="31760" grpId="0"/>
      <p:bldP spid="31761" grpId="0"/>
      <p:bldP spid="31762" grpId="0" animBg="1"/>
      <p:bldP spid="31763" grpId="0"/>
      <p:bldP spid="31764" grpId="0"/>
      <p:bldP spid="31765" grpId="0" animBg="1"/>
      <p:bldP spid="31766" grpId="0"/>
      <p:bldP spid="31771" grpId="0" animBg="1"/>
      <p:bldP spid="31772" grpId="0" animBg="1"/>
      <p:bldP spid="31773" grpId="0" animBg="1"/>
      <p:bldP spid="31774" grpId="0" animBg="1"/>
      <p:bldP spid="3177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More practice</a:t>
            </a:r>
            <a:endParaRPr lang="en-US" altLang="en-US" sz="3200" dirty="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077200" cy="4114800"/>
          </a:xfrm>
        </p:spPr>
        <p:txBody>
          <a:bodyPr/>
          <a:lstStyle/>
          <a:p>
            <a:pPr marL="0" indent="0" eaLnBrk="1" hangingPunct="1">
              <a:spcBef>
                <a:spcPts val="0"/>
              </a:spcBef>
              <a:buFontTx/>
              <a:buNone/>
              <a:tabLst>
                <a:tab pos="1314450" algn="l"/>
              </a:tabLst>
            </a:pPr>
            <a:r>
              <a:rPr lang="en-US" altLang="en-US" dirty="0" smtClean="0">
                <a:solidFill>
                  <a:srgbClr val="FF0000"/>
                </a:solidFill>
              </a:rPr>
              <a:t>Q.3</a:t>
            </a:r>
            <a:r>
              <a:rPr lang="en-US" altLang="en-US" dirty="0" smtClean="0"/>
              <a:t> </a:t>
            </a:r>
            <a:r>
              <a:rPr lang="en-US" altLang="en-US" sz="2800" dirty="0" smtClean="0"/>
              <a:t>What mass of aluminum hydroxide is </a:t>
            </a:r>
          </a:p>
          <a:p>
            <a:pPr marL="0" indent="0" eaLnBrk="1" hangingPunct="1">
              <a:spcBef>
                <a:spcPts val="0"/>
              </a:spcBef>
              <a:buFontTx/>
              <a:buNone/>
              <a:tabLst>
                <a:tab pos="1314450" algn="l"/>
              </a:tabLst>
            </a:pPr>
            <a:r>
              <a:rPr lang="en-US" altLang="en-US" sz="2800" dirty="0" smtClean="0"/>
              <a:t>          needed to neutralize 12.5 </a:t>
            </a:r>
            <a:r>
              <a:rPr lang="en-US" altLang="en-US" sz="2800" dirty="0" err="1" smtClean="0"/>
              <a:t>mL</a:t>
            </a:r>
            <a:r>
              <a:rPr lang="en-US" altLang="en-US" sz="2800" dirty="0" smtClean="0"/>
              <a:t> of 0.50 M </a:t>
            </a:r>
          </a:p>
          <a:p>
            <a:pPr marL="0" indent="0" eaLnBrk="1" hangingPunct="1">
              <a:spcBef>
                <a:spcPts val="0"/>
              </a:spcBef>
              <a:buFontTx/>
              <a:buNone/>
              <a:tabLst>
                <a:tab pos="1314450" algn="l"/>
              </a:tabLst>
            </a:pPr>
            <a:r>
              <a:rPr lang="en-US" altLang="en-US" sz="2800" dirty="0" smtClean="0"/>
              <a:t>          sulfuric acid?</a:t>
            </a:r>
          </a:p>
          <a:p>
            <a:pPr marL="0" indent="0" algn="ctr" eaLnBrk="1" hangingPunct="1">
              <a:spcBef>
                <a:spcPts val="0"/>
              </a:spcBef>
              <a:buFontTx/>
              <a:buNone/>
              <a:tabLst>
                <a:tab pos="1314450" algn="l"/>
              </a:tabLst>
            </a:pPr>
            <a:endParaRPr lang="en-US" altLang="en-US" sz="2800" dirty="0" smtClean="0"/>
          </a:p>
          <a:p>
            <a:pPr marL="0" indent="0" algn="ctr" eaLnBrk="1" hangingPunct="1">
              <a:spcBef>
                <a:spcPts val="0"/>
              </a:spcBef>
              <a:buFontTx/>
              <a:buNone/>
              <a:tabLst>
                <a:tab pos="1314450" algn="l"/>
              </a:tabLst>
            </a:pPr>
            <a:r>
              <a:rPr lang="en-US" altLang="en-US" sz="2800" dirty="0" smtClean="0">
                <a:solidFill>
                  <a:srgbClr val="FF0000"/>
                </a:solidFill>
              </a:rPr>
              <a:t>Next</a:t>
            </a:r>
            <a:r>
              <a:rPr lang="en-US" altLang="en-US" sz="2800" dirty="0" smtClean="0"/>
              <a:t> </a:t>
            </a:r>
            <a:r>
              <a:rPr lang="en-US" altLang="en-US" sz="2800" dirty="0" smtClean="0">
                <a:solidFill>
                  <a:srgbClr val="FF0000"/>
                </a:solidFill>
              </a:rPr>
              <a:t>slide</a:t>
            </a:r>
            <a:r>
              <a:rPr lang="en-US" altLang="en-US" sz="2800" dirty="0" smtClean="0"/>
              <a:t> </a:t>
            </a:r>
          </a:p>
          <a:p>
            <a:pPr marL="0" indent="0" eaLnBrk="1" hangingPunct="1">
              <a:buFontTx/>
              <a:buNone/>
              <a:tabLst>
                <a:tab pos="1314450" algn="l"/>
              </a:tabLst>
            </a:pPr>
            <a:endParaRPr lang="en-US" altLang="en-US" dirty="0" smtClean="0"/>
          </a:p>
          <a:p>
            <a:pPr marL="0" indent="0" eaLnBrk="1" hangingPunct="1">
              <a:buFontTx/>
              <a:buNone/>
              <a:tabLst>
                <a:tab pos="1314450" algn="l"/>
              </a:tabLst>
            </a:pPr>
            <a:endParaRPr lang="en-US" altLang="en-US" dirty="0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"/>
            <a:ext cx="8763000" cy="6629400"/>
          </a:xfrm>
        </p:spPr>
        <p:txBody>
          <a:bodyPr/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Al(OH)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Al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(SO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+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</a:p>
          <a:p>
            <a:pPr>
              <a:buNone/>
            </a:pPr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n = M X V (L) </a:t>
            </a:r>
          </a:p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0.5 M X 0.0125 L = 0.00625 mole (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acid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)  </a:t>
            </a:r>
          </a:p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2/3 x 0.00625 = 0.00416 mole , Al(OH)3   </a:t>
            </a:r>
          </a:p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W = n x M Wt. = 0.00416 x 78 g/mol.= 0.37 g </a:t>
            </a:r>
            <a:endParaRPr lang="ar-IQ" sz="36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b="1" dirty="0" smtClean="0"/>
              <a:t>Solution Stoichiometry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Solution stoichiometry can be used to determine the concentration of aqueous solutions used in reactions.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dirty="0" smtClean="0">
              <a:solidFill>
                <a:srgbClr val="FFFF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>
                <a:solidFill>
                  <a:schemeClr val="tx2"/>
                </a:solidFill>
              </a:rPr>
              <a:t>Concentration of an acid can be determined using a process called </a:t>
            </a:r>
            <a:r>
              <a:rPr lang="en-US" altLang="en-US" sz="2800" u="sng" dirty="0" smtClean="0">
                <a:solidFill>
                  <a:srgbClr val="FF0000"/>
                </a:solidFill>
              </a:rPr>
              <a:t>titration.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dirty="0" smtClean="0">
                <a:solidFill>
                  <a:srgbClr val="008000"/>
                </a:solidFill>
              </a:rPr>
              <a:t>	</a:t>
            </a:r>
            <a:r>
              <a:rPr lang="en-US" altLang="en-US" dirty="0" smtClean="0">
                <a:solidFill>
                  <a:schemeClr val="accent2"/>
                </a:solidFill>
              </a:rPr>
              <a:t>reacting a known volume of the acid with a known volume of a standard base solution (i.e. a base whose concentration is known)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430</TotalTime>
  <Words>423</Words>
  <Application>Microsoft Office PowerPoint</Application>
  <PresentationFormat>عرض على الشاشة (3:4)‏</PresentationFormat>
  <Paragraphs>107</Paragraphs>
  <Slides>13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4" baseType="lpstr">
      <vt:lpstr>Default Design</vt:lpstr>
      <vt:lpstr>Concentrations of Solutions Molarity   </vt:lpstr>
      <vt:lpstr>More Practice</vt:lpstr>
      <vt:lpstr>Concentration of Solutions Interconverting Molarity, Moles, and Volume</vt:lpstr>
      <vt:lpstr>Solution Stoichiometry</vt:lpstr>
      <vt:lpstr>Solution Stoichiometry Practice</vt:lpstr>
      <vt:lpstr>Approach</vt:lpstr>
      <vt:lpstr>More practice</vt:lpstr>
      <vt:lpstr>عرض تقديمي في PowerPoint</vt:lpstr>
      <vt:lpstr>Solution Stoichiometry</vt:lpstr>
      <vt:lpstr>Titration</vt:lpstr>
      <vt:lpstr>Practice</vt:lpstr>
      <vt:lpstr>عرض تقديمي في PowerPoint</vt:lpstr>
      <vt:lpstr>Molarity of H3PO4</vt:lpstr>
    </vt:vector>
  </TitlesOfParts>
  <Company>Oklahoma City Community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Concentrations of Solutions</dc:title>
  <dc:creator>fspens</dc:creator>
  <cp:lastModifiedBy>alkdeer</cp:lastModifiedBy>
  <cp:revision>78</cp:revision>
  <dcterms:created xsi:type="dcterms:W3CDTF">2008-10-09T18:13:22Z</dcterms:created>
  <dcterms:modified xsi:type="dcterms:W3CDTF">2024-09-30T17:28:38Z</dcterms:modified>
</cp:coreProperties>
</file>